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113CF7-186F-4D14-9800-525C7F8EC3EE}"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113CF7-186F-4D14-9800-525C7F8EC3EE}"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E9113CF7-186F-4D14-9800-525C7F8EC3EE}"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E9113CF7-186F-4D14-9800-525C7F8EC3EE}" type="slidenum">
              <a:rPr lang="es-ES" smtClean="0"/>
              <a:pPr/>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113CF7-186F-4D14-9800-525C7F8EC3EE}"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293EED5E-822D-4D1A-89A7-23AEF7825C35}" type="datetimeFigureOut">
              <a:rPr lang="es-ES" smtClean="0"/>
              <a:pPr/>
              <a:t>01/06/2014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113CF7-186F-4D14-9800-525C7F8EC3EE}"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E9113CF7-186F-4D14-9800-525C7F8EC3EE}"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E9113CF7-186F-4D14-9800-525C7F8EC3E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E9113CF7-186F-4D14-9800-525C7F8EC3E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113CF7-186F-4D14-9800-525C7F8EC3EE}"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293EED5E-822D-4D1A-89A7-23AEF7825C35}" type="datetimeFigureOut">
              <a:rPr lang="es-ES" smtClean="0"/>
              <a:pPr/>
              <a:t>01/06/2014</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E9113CF7-186F-4D14-9800-525C7F8EC3EE}"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293EED5E-822D-4D1A-89A7-23AEF7825C35}" type="datetimeFigureOut">
              <a:rPr lang="es-ES" smtClean="0"/>
              <a:pPr/>
              <a:t>01/06/2014</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93EED5E-822D-4D1A-89A7-23AEF7825C35}" type="datetimeFigureOut">
              <a:rPr lang="es-ES" smtClean="0"/>
              <a:pPr/>
              <a:t>01/06/2014</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113CF7-186F-4D14-9800-525C7F8EC3EE}"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57290" y="428604"/>
            <a:ext cx="6286544" cy="2154436"/>
          </a:xfrm>
          <a:prstGeom prst="rect">
            <a:avLst/>
          </a:prstGeom>
          <a:noFill/>
        </p:spPr>
        <p:txBody>
          <a:bodyPr wrap="square" rtlCol="0">
            <a:spAutoFit/>
          </a:bodyPr>
          <a:lstStyle/>
          <a:p>
            <a:pPr algn="ctr"/>
            <a:endParaRPr lang="es-ES" sz="2800" b="1" dirty="0" smtClean="0">
              <a:latin typeface="Arial" pitchFamily="34" charset="0"/>
              <a:cs typeface="Arial" pitchFamily="34" charset="0"/>
            </a:endParaRPr>
          </a:p>
          <a:p>
            <a:pPr algn="ctr"/>
            <a:r>
              <a:rPr lang="es-ES" sz="2800" b="1" dirty="0" smtClean="0">
                <a:latin typeface="Arial" pitchFamily="34" charset="0"/>
                <a:cs typeface="Arial" pitchFamily="34" charset="0"/>
              </a:rPr>
              <a:t>FORMAR </a:t>
            </a:r>
            <a:r>
              <a:rPr lang="es-ES" sz="2800" b="1" dirty="0">
                <a:latin typeface="Arial" pitchFamily="34" charset="0"/>
                <a:cs typeface="Arial" pitchFamily="34" charset="0"/>
              </a:rPr>
              <a:t>PARA EL COMPROMISO</a:t>
            </a:r>
            <a:endParaRPr lang="es-ES" sz="2800" dirty="0">
              <a:latin typeface="Arial" pitchFamily="34" charset="0"/>
              <a:cs typeface="Arial" pitchFamily="34" charset="0"/>
            </a:endParaRPr>
          </a:p>
          <a:p>
            <a:pPr algn="ctr"/>
            <a:r>
              <a:rPr lang="es-ES" sz="2000" b="1" dirty="0" smtClean="0">
                <a:latin typeface="Arial" pitchFamily="34" charset="0"/>
                <a:cs typeface="Arial" pitchFamily="34" charset="0"/>
              </a:rPr>
              <a:t>                                          Antonio </a:t>
            </a:r>
            <a:r>
              <a:rPr lang="es-ES" sz="2000" b="1" dirty="0">
                <a:latin typeface="Arial" pitchFamily="34" charset="0"/>
                <a:cs typeface="Arial" pitchFamily="34" charset="0"/>
              </a:rPr>
              <a:t>Pérez </a:t>
            </a:r>
            <a:r>
              <a:rPr lang="es-ES" sz="2000" b="1" dirty="0" smtClean="0">
                <a:latin typeface="Arial" pitchFamily="34" charset="0"/>
                <a:cs typeface="Arial" pitchFamily="34" charset="0"/>
              </a:rPr>
              <a:t>Esclarín</a:t>
            </a:r>
          </a:p>
          <a:p>
            <a:pPr algn="ctr"/>
            <a:endParaRPr lang="es-ES" sz="2000" b="1" dirty="0" smtClean="0">
              <a:latin typeface="Arial" pitchFamily="34" charset="0"/>
              <a:cs typeface="Arial" pitchFamily="34" charset="0"/>
            </a:endParaRPr>
          </a:p>
          <a:p>
            <a:pPr algn="ctr"/>
            <a:endParaRPr lang="es-ES" sz="2000" b="1" dirty="0" smtClean="0">
              <a:latin typeface="Arial" pitchFamily="34" charset="0"/>
              <a:cs typeface="Arial" pitchFamily="34" charset="0"/>
            </a:endParaRPr>
          </a:p>
          <a:p>
            <a:endParaRPr lang="es-ES" dirty="0"/>
          </a:p>
        </p:txBody>
      </p:sp>
      <p:pic>
        <p:nvPicPr>
          <p:cNvPr id="66562" name="Picture 2" descr="http://3.bp.blogspot.com/-sQg3rbtXthg/UWtkB_4D0_I/AAAAAAAADQY/Eff8U75iQqQ/s1600/jesuitas.png"/>
          <p:cNvPicPr>
            <a:picLocks noChangeAspect="1" noChangeArrowheads="1"/>
          </p:cNvPicPr>
          <p:nvPr/>
        </p:nvPicPr>
        <p:blipFill>
          <a:blip r:embed="rId2"/>
          <a:srcRect/>
          <a:stretch>
            <a:fillRect/>
          </a:stretch>
        </p:blipFill>
        <p:spPr bwMode="auto">
          <a:xfrm>
            <a:off x="2786050" y="2786058"/>
            <a:ext cx="3490811" cy="34385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85794"/>
            <a:ext cx="8001056" cy="4678204"/>
          </a:xfrm>
          <a:prstGeom prst="rect">
            <a:avLst/>
          </a:prstGeom>
          <a:noFill/>
        </p:spPr>
        <p:txBody>
          <a:bodyPr wrap="square" rtlCol="0">
            <a:spAutoFit/>
          </a:bodyPr>
          <a:lstStyle/>
          <a:p>
            <a:r>
              <a:rPr lang="es-ES" sz="2000" b="1" dirty="0">
                <a:latin typeface="Arial" pitchFamily="34" charset="0"/>
                <a:cs typeface="Arial" pitchFamily="34" charset="0"/>
              </a:rPr>
              <a:t>7</a:t>
            </a:r>
            <a:r>
              <a:rPr lang="es-ES" sz="2000" b="1" dirty="0" smtClean="0">
                <a:latin typeface="Arial" pitchFamily="34" charset="0"/>
                <a:cs typeface="Arial" pitchFamily="34" charset="0"/>
              </a:rPr>
              <a:t>. </a:t>
            </a:r>
            <a:r>
              <a:rPr lang="es-ES" sz="2000" b="1" dirty="0">
                <a:latin typeface="Arial" pitchFamily="34" charset="0"/>
                <a:cs typeface="Arial" pitchFamily="34" charset="0"/>
              </a:rPr>
              <a:t>Necesidad de enseñar el silencio y la soledad. Desarrollar la Inteligencia Espiritual: Alcanzar la sabiduría</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a:latin typeface="Arial" pitchFamily="34" charset="0"/>
                <a:cs typeface="Arial" pitchFamily="34" charset="0"/>
              </a:rPr>
              <a:t>Para llegar a ser contemplativos en la acción, necesitamos una pedagogía del silencio. El silencio no consiste en callarse, sino en fijar la atención. El silencio es la cuna de la palabra verdadera. Sin silencio, sin reflexión, sin meditación,  la palabra se convierte en cháchara vacía, retórica. Silencio para escucharse y escuchar a los otros y  a Dios que nos habla en todo. Silencio para contemplarnos y contemplar al otro y acercarnos a su misterio y su dignidad absoluta. </a:t>
            </a:r>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Soledad para encontrarnos con nosotros mismos, para plantearnos y respondernos con sinceridad las preguntas esenciales. Soledad fecunda para   salir luego al encuentro del otro y formar la comunidad</a:t>
            </a:r>
          </a:p>
          <a:p>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642918"/>
            <a:ext cx="7929618" cy="5909310"/>
          </a:xfrm>
          <a:prstGeom prst="rect">
            <a:avLst/>
          </a:prstGeom>
          <a:noFill/>
        </p:spPr>
        <p:txBody>
          <a:bodyPr wrap="square" rtlCol="0">
            <a:spAutoFit/>
          </a:bodyPr>
          <a:lstStyle/>
          <a:p>
            <a:r>
              <a:rPr lang="es-ES" sz="2000" b="1" dirty="0">
                <a:latin typeface="Arial" pitchFamily="34" charset="0"/>
                <a:cs typeface="Arial" pitchFamily="34" charset="0"/>
              </a:rPr>
              <a:t>8</a:t>
            </a:r>
            <a:r>
              <a:rPr lang="es-ES" sz="2000" b="1" dirty="0" smtClean="0">
                <a:latin typeface="Arial" pitchFamily="34" charset="0"/>
                <a:cs typeface="Arial" pitchFamily="34" charset="0"/>
              </a:rPr>
              <a:t>. </a:t>
            </a:r>
            <a:r>
              <a:rPr lang="es-ES" sz="2000" b="1" dirty="0">
                <a:latin typeface="Arial" pitchFamily="34" charset="0"/>
                <a:cs typeface="Arial" pitchFamily="34" charset="0"/>
              </a:rPr>
              <a:t>Comprometidos con la construcción de genuinos ciudadanos. </a:t>
            </a:r>
            <a:endParaRPr lang="es-ES" sz="2000" b="1" dirty="0" smtClean="0">
              <a:latin typeface="Arial" pitchFamily="34" charset="0"/>
              <a:cs typeface="Arial" pitchFamily="34" charset="0"/>
            </a:endParaRPr>
          </a:p>
          <a:p>
            <a:endParaRPr lang="es-ES" sz="2000" b="1" dirty="0" smtClean="0">
              <a:latin typeface="Arial" pitchFamily="34" charset="0"/>
              <a:cs typeface="Arial" pitchFamily="34" charset="0"/>
            </a:endParaRPr>
          </a:p>
          <a:p>
            <a:r>
              <a:rPr lang="es-ES" sz="2000" dirty="0" smtClean="0">
                <a:latin typeface="Arial" pitchFamily="34" charset="0"/>
                <a:cs typeface="Arial" pitchFamily="34" charset="0"/>
              </a:rPr>
              <a:t>Vivir </a:t>
            </a:r>
            <a:r>
              <a:rPr lang="es-ES" sz="2000" dirty="0">
                <a:latin typeface="Arial" pitchFamily="34" charset="0"/>
                <a:cs typeface="Arial" pitchFamily="34" charset="0"/>
              </a:rPr>
              <a:t>es convivir. Habilidades para la convivencia.</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Educar </a:t>
            </a:r>
            <a:r>
              <a:rPr lang="es-ES" sz="2000" dirty="0">
                <a:latin typeface="Arial" pitchFamily="34" charset="0"/>
                <a:cs typeface="Arial" pitchFamily="34" charset="0"/>
              </a:rPr>
              <a:t>los ojos para aprender a mirar</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smtClean="0">
                <a:latin typeface="Arial" pitchFamily="34" charset="0"/>
                <a:cs typeface="Arial" pitchFamily="34" charset="0"/>
              </a:rPr>
              <a:t>Mirada </a:t>
            </a:r>
            <a:r>
              <a:rPr lang="es-ES" sz="2000" dirty="0">
                <a:latin typeface="Arial" pitchFamily="34" charset="0"/>
                <a:cs typeface="Arial" pitchFamily="34" charset="0"/>
              </a:rPr>
              <a:t>contemplativa. Ver a Dios en todo y en todos. “Ayúdame a mirar”.      </a:t>
            </a:r>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dirty="0" smtClean="0">
                <a:latin typeface="Arial" pitchFamily="34" charset="0"/>
                <a:cs typeface="Arial" pitchFamily="34" charset="0"/>
              </a:rPr>
              <a:t>Mirada </a:t>
            </a:r>
            <a:r>
              <a:rPr lang="es-ES" sz="2000" dirty="0">
                <a:latin typeface="Arial" pitchFamily="34" charset="0"/>
                <a:cs typeface="Arial" pitchFamily="34" charset="0"/>
              </a:rPr>
              <a:t>fraternal. Limpiar la mirada de prejuicios</a:t>
            </a:r>
            <a:r>
              <a:rPr lang="es-ES" sz="2000" dirty="0" smtClean="0">
                <a:latin typeface="Arial" pitchFamily="34" charset="0"/>
                <a:cs typeface="Arial" pitchFamily="34" charset="0"/>
              </a:rPr>
              <a:t>.</a:t>
            </a:r>
          </a:p>
          <a:p>
            <a:r>
              <a:rPr lang="es-ES" sz="2000" dirty="0" smtClean="0">
                <a:latin typeface="Arial" pitchFamily="34" charset="0"/>
                <a:cs typeface="Arial" pitchFamily="34" charset="0"/>
              </a:rPr>
              <a:t>  </a:t>
            </a:r>
            <a:endParaRPr lang="es-ES" sz="2000" dirty="0">
              <a:latin typeface="Arial" pitchFamily="34" charset="0"/>
              <a:cs typeface="Arial" pitchFamily="34" charset="0"/>
            </a:endParaRPr>
          </a:p>
          <a:p>
            <a:r>
              <a:rPr lang="es-ES" sz="2000" dirty="0" smtClean="0">
                <a:latin typeface="Arial" pitchFamily="34" charset="0"/>
                <a:cs typeface="Arial" pitchFamily="34" charset="0"/>
              </a:rPr>
              <a:t>Mirada </a:t>
            </a:r>
            <a:r>
              <a:rPr lang="es-ES" sz="2000" dirty="0">
                <a:latin typeface="Arial" pitchFamily="34" charset="0"/>
                <a:cs typeface="Arial" pitchFamily="34" charset="0"/>
              </a:rPr>
              <a:t>inclusiva, capaz de ver las potencialidades y la dignidad de cada persona.</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Necesidad </a:t>
            </a:r>
            <a:r>
              <a:rPr lang="es-ES" sz="2000" dirty="0">
                <a:latin typeface="Arial" pitchFamily="34" charset="0"/>
                <a:cs typeface="Arial" pitchFamily="34" charset="0"/>
              </a:rPr>
              <a:t>de desprogramar la mirada.  Leer el fracaso desde otra perspectiva.</a:t>
            </a:r>
          </a:p>
          <a:p>
            <a:r>
              <a:rPr lang="es-ES" sz="2000" b="1" dirty="0">
                <a:latin typeface="Arial" pitchFamily="34" charset="0"/>
                <a:cs typeface="Arial" pitchFamily="34" charset="0"/>
              </a:rPr>
              <a:t> </a:t>
            </a:r>
            <a:endParaRPr lang="es-ES" sz="2000" dirty="0">
              <a:latin typeface="Arial" pitchFamily="34" charset="0"/>
              <a:cs typeface="Arial" pitchFamily="34" charset="0"/>
            </a:endParaRPr>
          </a:p>
          <a:p>
            <a:endParaRPr lang="es-E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857232"/>
            <a:ext cx="7500990" cy="3447098"/>
          </a:xfrm>
          <a:prstGeom prst="rect">
            <a:avLst/>
          </a:prstGeom>
          <a:noFill/>
        </p:spPr>
        <p:txBody>
          <a:bodyPr wrap="square" rtlCol="0">
            <a:spAutoFit/>
          </a:bodyPr>
          <a:lstStyle/>
          <a:p>
            <a:pPr algn="just"/>
            <a:r>
              <a:rPr lang="es-ES" sz="2000" b="1" dirty="0">
                <a:latin typeface="Arial" pitchFamily="34" charset="0"/>
                <a:cs typeface="Arial" pitchFamily="34" charset="0"/>
              </a:rPr>
              <a:t>9</a:t>
            </a:r>
            <a:r>
              <a:rPr lang="es-ES" sz="2000" b="1" dirty="0" smtClean="0">
                <a:latin typeface="Arial" pitchFamily="34" charset="0"/>
                <a:cs typeface="Arial" pitchFamily="34" charset="0"/>
              </a:rPr>
              <a:t>. </a:t>
            </a:r>
            <a:r>
              <a:rPr lang="es-ES" sz="2000" b="1" dirty="0">
                <a:latin typeface="Arial" pitchFamily="34" charset="0"/>
                <a:cs typeface="Arial" pitchFamily="34" charset="0"/>
              </a:rPr>
              <a:t>Educar la lengua para bendecir, agradecer y hablar palabras verdaderas</a:t>
            </a:r>
            <a:r>
              <a:rPr lang="es-ES" sz="2000" b="1" dirty="0" smtClean="0">
                <a:latin typeface="Arial" pitchFamily="34" charset="0"/>
                <a:cs typeface="Arial" pitchFamily="34" charset="0"/>
              </a:rPr>
              <a:t>.</a:t>
            </a:r>
          </a:p>
          <a:p>
            <a:pPr algn="just"/>
            <a:endParaRPr lang="es-ES" sz="2000" dirty="0">
              <a:latin typeface="Arial" pitchFamily="34" charset="0"/>
              <a:cs typeface="Arial" pitchFamily="34" charset="0"/>
            </a:endParaRPr>
          </a:p>
          <a:p>
            <a:pPr algn="just"/>
            <a:r>
              <a:rPr lang="es-ES" sz="2000" dirty="0" smtClean="0">
                <a:latin typeface="Arial" pitchFamily="34" charset="0"/>
                <a:cs typeface="Arial" pitchFamily="34" charset="0"/>
              </a:rPr>
              <a:t>Educar </a:t>
            </a:r>
            <a:r>
              <a:rPr lang="es-ES" sz="2000" dirty="0">
                <a:latin typeface="Arial" pitchFamily="34" charset="0"/>
                <a:cs typeface="Arial" pitchFamily="34" charset="0"/>
              </a:rPr>
              <a:t>los oídos para aprender a escuchar y dialogar.</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Educar </a:t>
            </a:r>
            <a:r>
              <a:rPr lang="es-ES" sz="2000" dirty="0">
                <a:latin typeface="Arial" pitchFamily="34" charset="0"/>
                <a:cs typeface="Arial" pitchFamily="34" charset="0"/>
              </a:rPr>
              <a:t>las manos para trabajar y ayudar. “Dios no tiene otras manos que las </a:t>
            </a:r>
            <a:r>
              <a:rPr lang="es-ES" sz="2000" dirty="0" smtClean="0">
                <a:latin typeface="Arial" pitchFamily="34" charset="0"/>
                <a:cs typeface="Arial" pitchFamily="34" charset="0"/>
              </a:rPr>
              <a:t>tuyas”.</a:t>
            </a:r>
          </a:p>
          <a:p>
            <a:pPr algn="just"/>
            <a:endParaRPr lang="es-ES" sz="2000" dirty="0">
              <a:latin typeface="Arial" pitchFamily="34" charset="0"/>
              <a:cs typeface="Arial" pitchFamily="34" charset="0"/>
            </a:endParaRPr>
          </a:p>
          <a:p>
            <a:pPr algn="just"/>
            <a:r>
              <a:rPr lang="es-ES" sz="2000" dirty="0" smtClean="0">
                <a:latin typeface="Arial" pitchFamily="34" charset="0"/>
                <a:cs typeface="Arial" pitchFamily="34" charset="0"/>
              </a:rPr>
              <a:t>Educar </a:t>
            </a:r>
            <a:r>
              <a:rPr lang="es-ES" sz="2000" dirty="0">
                <a:latin typeface="Arial" pitchFamily="34" charset="0"/>
                <a:cs typeface="Arial" pitchFamily="34" charset="0"/>
              </a:rPr>
              <a:t>los pies para salir al encuentro del otro, pero también para detenerse </a:t>
            </a:r>
            <a:r>
              <a:rPr lang="es-ES" sz="2000" dirty="0" smtClean="0">
                <a:latin typeface="Arial" pitchFamily="34" charset="0"/>
                <a:cs typeface="Arial" pitchFamily="34" charset="0"/>
              </a:rPr>
              <a:t>a </a:t>
            </a:r>
            <a:r>
              <a:rPr lang="es-ES" sz="2000" dirty="0">
                <a:latin typeface="Arial" pitchFamily="34" charset="0"/>
                <a:cs typeface="Arial" pitchFamily="34" charset="0"/>
              </a:rPr>
              <a:t>reflexionar, contemplar y ayudar.     </a:t>
            </a:r>
          </a:p>
          <a:p>
            <a:endParaRPr lang="es-ES" dirty="0"/>
          </a:p>
        </p:txBody>
      </p:sp>
      <p:pic>
        <p:nvPicPr>
          <p:cNvPr id="55298" name="Picture 2" descr="http://www.rseprohumanablog.cl/wp-content/uploads/2013/05/dialogo.jpg"/>
          <p:cNvPicPr>
            <a:picLocks noChangeAspect="1" noChangeArrowheads="1"/>
          </p:cNvPicPr>
          <p:nvPr/>
        </p:nvPicPr>
        <p:blipFill>
          <a:blip r:embed="rId2"/>
          <a:srcRect/>
          <a:stretch>
            <a:fillRect/>
          </a:stretch>
        </p:blipFill>
        <p:spPr bwMode="auto">
          <a:xfrm>
            <a:off x="2285984" y="4000504"/>
            <a:ext cx="4219575" cy="228599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714356"/>
            <a:ext cx="7786742" cy="5293757"/>
          </a:xfrm>
          <a:prstGeom prst="rect">
            <a:avLst/>
          </a:prstGeom>
          <a:noFill/>
        </p:spPr>
        <p:txBody>
          <a:bodyPr wrap="square" rtlCol="0">
            <a:spAutoFit/>
          </a:bodyPr>
          <a:lstStyle/>
          <a:p>
            <a:r>
              <a:rPr lang="es-ES" sz="2000" b="1" dirty="0">
                <a:latin typeface="Arial" pitchFamily="34" charset="0"/>
                <a:cs typeface="Arial" pitchFamily="34" charset="0"/>
              </a:rPr>
              <a:t>10</a:t>
            </a:r>
            <a:r>
              <a:rPr lang="es-ES" sz="2000" b="1" dirty="0" smtClean="0">
                <a:latin typeface="Arial" pitchFamily="34" charset="0"/>
                <a:cs typeface="Arial" pitchFamily="34" charset="0"/>
              </a:rPr>
              <a:t>. </a:t>
            </a:r>
            <a:r>
              <a:rPr lang="es-ES" sz="2000" b="1" dirty="0">
                <a:latin typeface="Arial" pitchFamily="34" charset="0"/>
                <a:cs typeface="Arial" pitchFamily="34" charset="0"/>
              </a:rPr>
              <a:t>Comprometidos con la compasión</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b="1" dirty="0">
                <a:latin typeface="Arial" pitchFamily="34" charset="0"/>
                <a:cs typeface="Arial" pitchFamily="34" charset="0"/>
              </a:rPr>
              <a:t>         Educar el corazón: libres para en todo amar y servir</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smtClean="0">
                <a:latin typeface="Arial" pitchFamily="34" charset="0"/>
                <a:cs typeface="Arial" pitchFamily="34" charset="0"/>
              </a:rPr>
              <a:t>Si </a:t>
            </a:r>
            <a:r>
              <a:rPr lang="es-ES" sz="2000" dirty="0">
                <a:latin typeface="Arial" pitchFamily="34" charset="0"/>
                <a:cs typeface="Arial" pitchFamily="34" charset="0"/>
              </a:rPr>
              <a:t>Dios nos hizo a su imagen y semejanza y Dios es amor, somos seres para amar. </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Amar </a:t>
            </a:r>
            <a:r>
              <a:rPr lang="es-ES" sz="2000" dirty="0">
                <a:latin typeface="Arial" pitchFamily="34" charset="0"/>
                <a:cs typeface="Arial" pitchFamily="34" charset="0"/>
              </a:rPr>
              <a:t>a Dios que nos amó primero, responder a ese amor amando a todos, amando  la naturaleza, epifanía de Dios y hogar de todos. </a:t>
            </a:r>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Amor </a:t>
            </a:r>
            <a:r>
              <a:rPr lang="es-ES" sz="2000" dirty="0">
                <a:latin typeface="Arial" pitchFamily="34" charset="0"/>
                <a:cs typeface="Arial" pitchFamily="34" charset="0"/>
              </a:rPr>
              <a:t>que se convierte en servicio, en compasión.</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Nos </a:t>
            </a:r>
            <a:r>
              <a:rPr lang="es-ES" sz="2000" dirty="0">
                <a:latin typeface="Arial" pitchFamily="34" charset="0"/>
                <a:cs typeface="Arial" pitchFamily="34" charset="0"/>
              </a:rPr>
              <a:t>dieron la vida para darla. Dar la vida en el día a día, en la atención amable más allá del cansancio, en el respeto a pesar de la violencia. Ser como el manantial que regala su vida y lo hace cantando.  Vivir como un regalo para los demás. </a:t>
            </a:r>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642918"/>
            <a:ext cx="7143800" cy="3754874"/>
          </a:xfrm>
          <a:prstGeom prst="rect">
            <a:avLst/>
          </a:prstGeom>
          <a:noFill/>
        </p:spPr>
        <p:txBody>
          <a:bodyPr wrap="square" rtlCol="0">
            <a:spAutoFit/>
          </a:bodyPr>
          <a:lstStyle/>
          <a:p>
            <a:r>
              <a:rPr lang="es-ES" sz="2000" b="1" dirty="0" smtClean="0">
                <a:latin typeface="Arial" pitchFamily="34" charset="0"/>
                <a:cs typeface="Arial" pitchFamily="34" charset="0"/>
              </a:rPr>
              <a:t>11. Sed </a:t>
            </a:r>
            <a:r>
              <a:rPr lang="es-ES" sz="2000" b="1" dirty="0">
                <a:latin typeface="Arial" pitchFamily="34" charset="0"/>
                <a:cs typeface="Arial" pitchFamily="34" charset="0"/>
              </a:rPr>
              <a:t>compasivos como el Padre del cielo es compasivo</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a:latin typeface="Arial" pitchFamily="34" charset="0"/>
                <a:cs typeface="Arial" pitchFamily="34" charset="0"/>
              </a:rPr>
              <a:t>Para Jesús Dios es compasión.  Por eso se atrevió a cambiar el “Sed santos, porque yo, el Señor, vuestro Dios, soy santo”, que regía la religión de Israel,  a “Sed compasivos como vuestro Padre del cielo es compasivo”. </a:t>
            </a:r>
          </a:p>
          <a:p>
            <a:r>
              <a:rPr lang="es-ES" sz="2000" dirty="0">
                <a:latin typeface="Arial" pitchFamily="34" charset="0"/>
                <a:cs typeface="Arial" pitchFamily="34" charset="0"/>
              </a:rPr>
              <a:t> </a:t>
            </a:r>
            <a:endParaRPr lang="es-ES" sz="2000" dirty="0" smtClean="0">
              <a:latin typeface="Arial" pitchFamily="34" charset="0"/>
              <a:cs typeface="Arial" pitchFamily="34" charset="0"/>
            </a:endParaRPr>
          </a:p>
          <a:p>
            <a:r>
              <a:rPr lang="es-ES" sz="2000" b="1" dirty="0" smtClean="0">
                <a:latin typeface="Arial" pitchFamily="34" charset="0"/>
                <a:cs typeface="Arial" pitchFamily="34" charset="0"/>
              </a:rPr>
              <a:t>No </a:t>
            </a:r>
            <a:r>
              <a:rPr lang="es-ES" sz="2000" b="1" dirty="0">
                <a:latin typeface="Arial" pitchFamily="34" charset="0"/>
                <a:cs typeface="Arial" pitchFamily="34" charset="0"/>
              </a:rPr>
              <a:t>confundir compasión con lástima. </a:t>
            </a:r>
            <a:r>
              <a:rPr lang="es-ES" sz="2000" dirty="0">
                <a:latin typeface="Arial" pitchFamily="34" charset="0"/>
                <a:cs typeface="Arial" pitchFamily="34" charset="0"/>
              </a:rPr>
              <a:t> Nuestra sociedad es lastimera pero poco   compasiva. No padece-con, no hace suyo el dolor del otro y no se compromete a remediarlo </a:t>
            </a:r>
          </a:p>
          <a:p>
            <a:endParaRPr lang="es-ES" dirty="0"/>
          </a:p>
        </p:txBody>
      </p:sp>
      <p:pic>
        <p:nvPicPr>
          <p:cNvPr id="53250" name="Picture 2" descr="http://t1.gstatic.com/images?q=tbn:ANd9GcTG1Y2UeH2w3CAWSG-zhZV4ItP0VoYbpJknByIsFNpu2AnfpdBH"/>
          <p:cNvPicPr>
            <a:picLocks noChangeAspect="1" noChangeArrowheads="1"/>
          </p:cNvPicPr>
          <p:nvPr/>
        </p:nvPicPr>
        <p:blipFill>
          <a:blip r:embed="rId2"/>
          <a:srcRect/>
          <a:stretch>
            <a:fillRect/>
          </a:stretch>
        </p:blipFill>
        <p:spPr bwMode="auto">
          <a:xfrm>
            <a:off x="2357422" y="4500570"/>
            <a:ext cx="3762343" cy="188117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14356"/>
            <a:ext cx="7715304" cy="5924699"/>
          </a:xfrm>
          <a:prstGeom prst="rect">
            <a:avLst/>
          </a:prstGeom>
          <a:noFill/>
        </p:spPr>
        <p:txBody>
          <a:bodyPr wrap="square" rtlCol="0">
            <a:spAutoFit/>
          </a:bodyPr>
          <a:lstStyle/>
          <a:p>
            <a:r>
              <a:rPr lang="es-ES" sz="1900" b="1" dirty="0" smtClean="0">
                <a:latin typeface="Arial" pitchFamily="34" charset="0"/>
                <a:cs typeface="Arial" pitchFamily="34" charset="0"/>
              </a:rPr>
              <a:t>12. </a:t>
            </a:r>
            <a:r>
              <a:rPr lang="es-ES" sz="1900" b="1" dirty="0" err="1" smtClean="0">
                <a:latin typeface="Arial" pitchFamily="34" charset="0"/>
                <a:cs typeface="Arial" pitchFamily="34" charset="0"/>
              </a:rPr>
              <a:t>Pagola</a:t>
            </a:r>
            <a:r>
              <a:rPr lang="es-ES" sz="1900" b="1" dirty="0">
                <a:latin typeface="Arial" pitchFamily="34" charset="0"/>
                <a:cs typeface="Arial" pitchFamily="34" charset="0"/>
              </a:rPr>
              <a:t>: </a:t>
            </a:r>
            <a:r>
              <a:rPr lang="es-ES" sz="1900" dirty="0">
                <a:latin typeface="Arial" pitchFamily="34" charset="0"/>
                <a:cs typeface="Arial" pitchFamily="34" charset="0"/>
              </a:rPr>
              <a:t>“</a:t>
            </a:r>
            <a:r>
              <a:rPr lang="es-ES" sz="1900" i="1" dirty="0">
                <a:latin typeface="Arial" pitchFamily="34" charset="0"/>
                <a:cs typeface="Arial" pitchFamily="34" charset="0"/>
              </a:rPr>
              <a:t>La compasión que Jesús introduce en la historia reclama una manera nueva de relacionarnos con el sufrimiento que hay en el mundo. Más allá de llamamientos morales y religiosos, Jesús está exigiendo que la compasión penetre más y más en los fundamentos de la convivencia humana para rescatar a los perdedores y excluidos, de la desesperación y el olvido…Nunca en ninguna parte se construirá la vida tal como la quiere Dios sino es liberando a estos hombres y mujeres de su  miseria y humillación</a:t>
            </a:r>
            <a:r>
              <a:rPr lang="es-ES" sz="1900" i="1" dirty="0" smtClean="0">
                <a:latin typeface="Arial" pitchFamily="34" charset="0"/>
                <a:cs typeface="Arial" pitchFamily="34" charset="0"/>
              </a:rPr>
              <a:t>… La </a:t>
            </a:r>
            <a:r>
              <a:rPr lang="es-ES" sz="1900" i="1" dirty="0">
                <a:latin typeface="Arial" pitchFamily="34" charset="0"/>
                <a:cs typeface="Arial" pitchFamily="34" charset="0"/>
              </a:rPr>
              <a:t>‘autoridad de los que sufren’  es la única instancia ante la cual ha colocado Jesús a la humanidad entera…Toda ética ha de tenerla en cuenta, si no quiere convertirse en ‘ética de tolerancia’ de lo inhumano. Toda religión ha de reconocerla, si no quiere ser negación de lo más sagrado. Toda política ha de tenerla en cuenta si no quiere ser cómplice de crímenes contra la humanidad. Ser compasivos como el Padre exige buscar la justicia de Dios, empezando por los últimos. El camino hacia un mundo más digno y dichoso para todos, se comienza a construir desde ellos. Esta primacía es absoluta. La quiere Dios. No ha de ser menospreciada por ninguna política, ideología o religión</a:t>
            </a:r>
            <a:r>
              <a:rPr lang="es-ES" sz="1900" i="1" dirty="0" smtClean="0">
                <a:latin typeface="Arial" pitchFamily="34" charset="0"/>
                <a:cs typeface="Arial" pitchFamily="34" charset="0"/>
              </a:rPr>
              <a:t>”.</a:t>
            </a:r>
            <a:endParaRPr lang="es-ES" sz="1900" dirty="0">
              <a:latin typeface="Arial" pitchFamily="34" charset="0"/>
              <a:cs typeface="Arial" pitchFamily="34" charset="0"/>
            </a:endParaRP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642918"/>
            <a:ext cx="7715304" cy="3754874"/>
          </a:xfrm>
          <a:prstGeom prst="rect">
            <a:avLst/>
          </a:prstGeom>
          <a:noFill/>
        </p:spPr>
        <p:txBody>
          <a:bodyPr wrap="square" rtlCol="0">
            <a:spAutoFit/>
          </a:bodyPr>
          <a:lstStyle/>
          <a:p>
            <a:r>
              <a:rPr lang="es-ES" sz="2000" b="1" dirty="0">
                <a:latin typeface="Arial" pitchFamily="34" charset="0"/>
                <a:cs typeface="Arial" pitchFamily="34" charset="0"/>
              </a:rPr>
              <a:t>13</a:t>
            </a:r>
            <a:r>
              <a:rPr lang="es-ES" sz="2000" b="1" dirty="0" smtClean="0">
                <a:latin typeface="Arial" pitchFamily="34" charset="0"/>
                <a:cs typeface="Arial" pitchFamily="34" charset="0"/>
              </a:rPr>
              <a:t>.</a:t>
            </a:r>
            <a:r>
              <a:rPr lang="es-ES" sz="2000" dirty="0" smtClean="0">
                <a:latin typeface="Arial" pitchFamily="34" charset="0"/>
                <a:cs typeface="Arial" pitchFamily="34" charset="0"/>
              </a:rPr>
              <a:t> </a:t>
            </a:r>
            <a:r>
              <a:rPr lang="es-ES" sz="2000" b="1" dirty="0">
                <a:latin typeface="Arial" pitchFamily="34" charset="0"/>
                <a:cs typeface="Arial" pitchFamily="34" charset="0"/>
              </a:rPr>
              <a:t>Es hora de que los educadores cristianos hagamos nuestra la compasión de Dios y tratemos de incorporarla en nuestras vidas, en nuestras relaciones, en nuestras práctica educativas, en nuestros centros de trabajo.</a:t>
            </a:r>
            <a:endParaRPr lang="es-ES" sz="2000" dirty="0">
              <a:latin typeface="Arial" pitchFamily="34" charset="0"/>
              <a:cs typeface="Arial" pitchFamily="34" charset="0"/>
            </a:endParaRPr>
          </a:p>
          <a:p>
            <a:r>
              <a:rPr lang="es-ES" sz="2000" b="1" dirty="0">
                <a:latin typeface="Arial" pitchFamily="34" charset="0"/>
                <a:cs typeface="Arial" pitchFamily="34" charset="0"/>
              </a:rPr>
              <a:t>Se trata de hacer de nuestros centros y programas pequeños microcosmos del reino</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i="1" dirty="0">
                <a:latin typeface="Arial" pitchFamily="34" charset="0"/>
                <a:cs typeface="Arial" pitchFamily="34" charset="0"/>
              </a:rPr>
              <a:t>¿Qué pasaría si los educadores nos comprometiéramos a tomar en serio el evangelio y a construir sobre él currículos, relaciones y prácticas, de modo que cada centro educativo se vaya configurando como un pequeño anticipo del Reino?</a:t>
            </a:r>
            <a:r>
              <a:rPr lang="es-ES" sz="2000" b="1" dirty="0">
                <a:latin typeface="Arial" pitchFamily="34" charset="0"/>
                <a:cs typeface="Arial" pitchFamily="34" charset="0"/>
              </a:rPr>
              <a:t> </a:t>
            </a:r>
            <a:r>
              <a:rPr lang="es-ES" sz="2000" dirty="0">
                <a:latin typeface="Arial" pitchFamily="34" charset="0"/>
                <a:cs typeface="Arial" pitchFamily="34" charset="0"/>
              </a:rPr>
              <a:t> </a:t>
            </a:r>
          </a:p>
          <a:p>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1071546"/>
            <a:ext cx="7572428" cy="3416320"/>
          </a:xfrm>
          <a:prstGeom prst="rect">
            <a:avLst/>
          </a:prstGeom>
          <a:noFill/>
        </p:spPr>
        <p:txBody>
          <a:bodyPr wrap="square" rtlCol="0">
            <a:spAutoFit/>
          </a:bodyPr>
          <a:lstStyle/>
          <a:p>
            <a:pPr algn="ctr"/>
            <a:r>
              <a:rPr lang="es-ES" b="1" dirty="0" smtClean="0">
                <a:latin typeface="Arial" pitchFamily="34" charset="0"/>
                <a:cs typeface="Arial" pitchFamily="34" charset="0"/>
              </a:rPr>
              <a:t> pesclarin@gmail.com</a:t>
            </a:r>
            <a:endParaRPr lang="es-ES" dirty="0" smtClean="0">
              <a:latin typeface="Arial" pitchFamily="34" charset="0"/>
              <a:cs typeface="Arial" pitchFamily="34" charset="0"/>
            </a:endParaRPr>
          </a:p>
          <a:p>
            <a:pPr algn="ctr"/>
            <a:r>
              <a:rPr lang="es-ES" b="1" dirty="0" smtClean="0">
                <a:latin typeface="Arial" pitchFamily="34" charset="0"/>
                <a:cs typeface="Arial" pitchFamily="34" charset="0"/>
              </a:rPr>
              <a:t>                     </a:t>
            </a:r>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r>
              <a:rPr lang="es-ES" b="1" dirty="0" smtClean="0">
                <a:latin typeface="Arial" pitchFamily="34" charset="0"/>
                <a:cs typeface="Arial" pitchFamily="34" charset="0"/>
              </a:rPr>
              <a:t>@</a:t>
            </a:r>
            <a:r>
              <a:rPr lang="es-ES" b="1" dirty="0" err="1" smtClean="0">
                <a:latin typeface="Arial" pitchFamily="34" charset="0"/>
                <a:cs typeface="Arial" pitchFamily="34" charset="0"/>
              </a:rPr>
              <a:t>pesclarin</a:t>
            </a:r>
            <a:r>
              <a:rPr lang="es-ES" b="1" dirty="0" smtClean="0">
                <a:latin typeface="Arial" pitchFamily="34" charset="0"/>
                <a:cs typeface="Arial" pitchFamily="34" charset="0"/>
              </a:rPr>
              <a:t>        </a:t>
            </a:r>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r>
              <a:rPr lang="es-ES" b="1" dirty="0" smtClean="0">
                <a:latin typeface="Arial" pitchFamily="34" charset="0"/>
                <a:cs typeface="Arial" pitchFamily="34" charset="0"/>
              </a:rPr>
              <a:t>www.antonioperezesclarin.com </a:t>
            </a:r>
            <a:endParaRPr lang="es-ES" dirty="0"/>
          </a:p>
        </p:txBody>
      </p:sp>
      <p:pic>
        <p:nvPicPr>
          <p:cNvPr id="50178" name="Picture 2" descr="https://encrypted-tbn2.gstatic.com/images?q=tbn:ANd9GcRmnFfEgWU9DYQ_QMAU3f9TgqbbIqHEFuljxPIIWyw6RXxUKsG0bw"/>
          <p:cNvPicPr>
            <a:picLocks noChangeAspect="1" noChangeArrowheads="1"/>
          </p:cNvPicPr>
          <p:nvPr/>
        </p:nvPicPr>
        <p:blipFill>
          <a:blip r:embed="rId2"/>
          <a:srcRect/>
          <a:stretch>
            <a:fillRect/>
          </a:stretch>
        </p:blipFill>
        <p:spPr bwMode="auto">
          <a:xfrm>
            <a:off x="2428860" y="1000108"/>
            <a:ext cx="785817" cy="785817"/>
          </a:xfrm>
          <a:prstGeom prst="rect">
            <a:avLst/>
          </a:prstGeom>
          <a:noFill/>
        </p:spPr>
      </p:pic>
      <p:sp>
        <p:nvSpPr>
          <p:cNvPr id="50180" name="AutoShape 4" descr="data:image/jpeg;base64,/9j/4AAQSkZJRgABAQAAAQABAAD/2wCEAAkGBwgHEBUSBxARFRUSFhQbGBgVDBQYGBgWFBQWGBQYFxQYHCghGBomHBUUITIhJSkrLjouFx8zRDMsOykvLisBCgoKDg0OGxAQGiwkHyQvLC8sODEsLDA3LC8uLywsLDQsNzQsLDUtLC8sLCw1NDQsLywvLCwsLCwsLDQvLCwsLf/AABEIAOEA4QMBEQACEQEDEQH/xAAbAAEAAgMBAQAAAAAAAAAAAAAABQYBAgcEA//EAEEQAAIBAgIGBQkGBQMFAAAAAAABAgMRBAUGITFBUXESImGBkTIzQlJygqGxwQcTFWKS0RQjNKLwc7LCJENTY/H/xAAaAQEAAgMBAAAAAAAAAAAAAAAABAUBAwYC/8QANBEBAAECAwMLBAIDAQEBAAAAAAECAwQRIQUSMRMyQVFhcZGhsdHwIoHB4SPxFEJSM0MV/9oADAMBAAIRAxEAPwDuIACu5xpZhME3HCL72a22laCfbLe+xeKLDD7Prua16R5qvE7Ut253aPqny+dyqY3SPNcZ5VVxXCn1V4rrfEtbeCsUf659+qnu4/EXONWXdp+/NG1K1Sr52Unzk38yTFNMcIRaq6quMzLQy8gAAAAAAAAAAAAAAAAAAAbQqTp+bk1yk18jExE8WYqmOEpDCZ9mmE81Wm1wm+mv7tndY0XMJZr40x9tEm3jb9vhXP319VnynTGhXajmUVTfrLyO/fH4rtKy/s2qnW3OfZ0/tbYfa1NWl2Mu3o/Xn3rRGSkrxd0+DKuYyXETnrDIAABRNKdI54lujgJWgtUpJ65vek/V+fLbeYLBRREXLka9HZ+/Tvc9tDaE1zNu3P09M9f69e7jVyyVAAAAAAAAAAAAAAAAAAAAAAAAAAAE7o3pDVyuShiG3Rb2bXC++PZxX+OFi8HF6N6nneqwwOOqsTu1a0+nd7eHb0SE41EnBppq6aepp7Gmc/MTE5S6eJiYzhsYZVzTTNXgqSp0XadW6utqgvKfN3t48Cw2fh+Ur354R6qvamJm3b3KeNXp0ufl85sAAAAAAAAAAAAAAAAAAAAAAAAAAAAAumgmauaeHrPyU5Q5X60e691zfAp9pWMv5Y+692Tic4mzV0ax+Y+fhbypXbmOlOLeMxdR31QfQXKGp/3dJ950mCt7lmmOvXx/Tk8fd5TEVT1aeH7zRJKRAAAAAAAAAAAAAAAAAAAAAAAAAAAAAD1ZZi3ga1OovQkm/Z2SX6WzXet8pbmjr+Q22LnJXKa+qfLp8nWOnHivE5bKXY5w5BWqfeylJ+k2/F3OspjKIhxdc71Uz1tDLyAAAAAAAAAAAAAAAAAAAAAAAAAAAAAHrMmSa/H63FkL/EpWP+dUhCYrwAAAAAAAAAAAAAAAAAALgYujLGbJhkAAAAAAAAAAAAAAAAANqlOdKTjVTTi7NNWaa4oxFUTGcM1UzTOU8WplgAAAAAAAA2p051Wo0k25OySV232IxMxEZyzFM1TlHFbcp0KlNKWaya/JBq/vT+i8Sqv7TiNLUfefnzqXGH2TM63Z+0fmfbxWXDZFlWF81Qp6t8o9J/qldlfXir1fGqfRaUYOxRwoj19XplgcJNWlSptdtOP7GqLtccKp8W2bVE6TTHgjcbovlOKWqkoPjT6tvd8n4Em3jr1HTn36otzZ2Hrjm5d2n68lRzvRjF5YnOl/Mpra0utFfmjw7V8C1w+Oou/TOkqbFbPuWfqjWn070CTUB9MPQrYmXRw8ZSlwjFt/A81V00xnVOUPVFFVc7tMZyl8To7Wy+hKtmUlB6lCCacnKWy72K2t2V9Sewi0Yym5cii3GfXPYmV4Gq1am5dnLqjt+d6FJiCAAAADAAAAAATWiGCWNxcOmtVNOb923R/ucX3EPHXdyzOXTp8+yds+1yl+M+Ea+HDzWnSvR5ZkvvcGkqsVs2dNLc/zcH3cq3BYzkp3K+b6LXH4Hlo36Od6/v53c9kpQbU0007NNWaa2prcy9ic9Yc7MTE5SwZYAAAAAAyk5O0U23sSWtt7EjDLpGjGQQyqHTrpOrJa36qfox+r3+Bz+Mxc3qso5sefa6XA4KLFO9Vzp8uyPmqdISwAAAABDPRbJ3NzlSvd3t05KKfZFO1uwl/51/d3d5C//Ow+9vbvt4JOjQw+DjajGEIrhFRS7dRHqqqrnOZzlKpootxlTERDneledfi1W1B/yqd1H8z3y+i7OZfYLDcjRnPOnj7Obx+K5evKnmxw7e32/aDuTUAAAAAGAAAAAAuH2dQTlXb3KmvFzv8AJFTtSdKY7/wudjx9Vc935Xcp16gNJNG6WbLp4e0Kq37pW2KVvn8ydhcZVZ+mrWn07lfjcBTfjep0q9e/3c9xeFr4KbhiouMlufzT3rtRe0V01071M5w5y5bqt1btcZS+J7eAAAAAWTQXL1i67qVF1aKTXtyv0fBJvnYrto3ty3ux0+iz2XY37u/PCn1n56OhlE6MAAAAAABDZ1leNzbqSrqnS3xjBuU/ak2rLst4kvD37dn6t3Or0QsTh7l/6d7KnsjWUfV0fyPJKbq45SqdH15Xu90VBWTb7bm+MXiL9W5Rp3I9WCwuHomu5rl1+2kKTj8ZPHVHOokr6lGKtGMVsjFcF+7Li3bi3Tux/aju3ZuVb0/1HU85sagAAAwGQAAAAW37O6yjVqwe2UIv9Emn/vKvalOdFNXVPr/S22RVEXKqeuI8v7XspV+AePM8swmZw6OMgnweyUXxT3G21ertTnRLTew9u9Tu1wo2caI47BXlg71Ydi665x9Lu8EXNjaFuvSvSfL53+KhxGzLlvWj6o8/39vBXXdanuJ6uYMgAA6HoDRVPCuXr1JPwtH6ModpVZ3suqHRbKoysZ9cz7fhZSvWYAAAAAADx5nmWFyuHTxcrLct8nwit7NtmzXdq3aYab9+izTvVz++5zXPM5xGcVOlW1RXkwT1RX1fadDh8PTZpyjj0y5nFYqvEVZzw6I+dKNJCMAAAADAZAAAAB7sjx/4ZiIVXsTtL2Zapc9Tv3I0Yi1ytuafDvb8Ne5G7FfR09zrUJRmk4NNPWmntT2HMzGWkusic9YZMMgACPzLJcvzP+rppv1lql+pa+5m+1iblrmyj3sLavc+n3VnHaCyWvL63u1F/wA4/sWNvakf70+Hz8qy7sif/nV4+8eyDxWjWcYbyqMpLjBqXwWv4EyjG2Kv9vHRBrwGIo/1z7tf35Iyth69Dz9Ocfapyj80SKa6auExKNVRVTzomO+JdC0CqxqYNKL8mc0+bfS+UkUW0qZi/wB8Q6DZVUTh9OiZ9/ysZAWQAAAAAADn/wBof9RT/wBL/nIvNmf+c9/4c/tb/wBae78qsWSrAAAAAAGAAAAAHpw2AxeKhKeGpymoW6XRV2r3t1VrtqZrqu0UTEVTlm2UWa66ZqpjOI4rRobpFCilhsfKyWqnJvZ+SXDs8OBXY7CTP8tH39/netNnY6Kf4a/t7T+PDqXgp14AAAAAAAwklsAyAAAAAAABzv7QJ9LFxS3Uo/GU3+xe7NjKzPf7Od2rOd+I7I9ZVosFaAAAAABgAAAAALf9nNdRqVqb2yjGS9xtP/eir2pT9NNXf5/0t9kV5V1U9cRPh/a4YvLcDjf6ujTm+Mqab8dpVUXrlHNqmFxcsWrnPpifs9FGlChFRpaktmtuy4azxVVNU5y2U0xTGUNzDIAAAAAAAAAAAAAABy3S6v8Af42q1si4xXuxSfx6R0eCp3bFLl8fXvYirs08vdDkpDAAAAAAwAAAAAHuyTMHleIhV3RdpLjF6pc9WvmkacRa5W3NHzNvw17kbsV+Pd0ut05xqJSptNNJpp6mnsaOZmJicpdZExMZw2MMgAAAAAAAAAAAAAAGlarCjFyqOyim3ySuzNMTVOUMVVRTEzLjVetLETlOptnKUnzk238zqqaYpiKY6HG1VTVM1T06+LQ9MAAAAAAYDIAAAAAFu0O0kjhEqGYStD0Jt6o39GT9Xg93LZV47BzX/JRx6e1bbPxsUfxXJ06J6uzu9F+27CmXoAAAAAAAAAAAAAABXtOcd/CYVwi+tWfRXs7Z91lb3ids+1v3c+rX2V+0ru5Ymnpq09/JzQv3OAAAAAAABgAAAAAAzCEqjShrbaS5t2RiZyjOWYiZnKFoyfGaSZPaH8PWqQXoSpTdvZmk+j8V2Ffet4a99W9ET3x5rLD3MXY+ncmY6sp8p6F1y3HVcar1cPVpP86j8LO/ikVN23FE6VRPcurN2q5GtM09+Xu9xqbgAAAAAAAAAAAAOY6aZkswxLVN9SjeC53678Vb3UdBgbPJ2s54zr7Oa2he5W9lHCnT3+diBJiCAAAAAAAwAAAAAAAB1bRfNo5vh1KT68OrNfmW/k9vitxzmLsclcmOieDqMHiOWtRM8Y0n52pcjJYAAAAAAAAAAAAEJpZnH4TQf3b/AJlS8YdnGXcvjYl4OxytzXhHFDx2J5G3pxnSPf7OWnQuYAAAAAAAAMBkAAAAAAB7smzXEZPVVTDa90ot6pR4Ph2Pd4p6b9mm9Tu1f03WL9Vmvep+/a6jk+b4TN4dPCS9qL8qL4NfXYc/esV2asqnS2MRRep3qf6e80t4AAAAAAAAAAfLFYilhISniJKMYq7b4Hqima6opp4y81100UzVVwhybPc1q5xWdSpdLZCPqxWzv3vmdJh7MWaN2Pu5bE4ib9zfn7dkI83NAAAAAAAABgAAAAAAAAB9MPiK2Fkp4acoyWxxlZ//ADsPNVMVRlVGcPVNVVE71M5StGA07x1FWxtOFTtT6Eu+yafgiBc2bbnmTl5rK1tS5TpXET5fPJb8izh5xHpxoVIR3Sn0bS9mzu122sVl+xyM5b0TK1w2I5eN6KZiO3p7koR0kAAAAAABrUnGmm6jSSTbbdkktrbMxEzOUMTMRGcuZ6W6RSzefQwzaowerd036z7OC7+V9g8LyUb1XOnyc7jsXy1W7TzY8/nR8yrxNQAAAAAAAAAAMAAAAAAADDaW0GaUy3R/NMy/p6UlF+lPqx53et9yZou4q1b50+GqTawl67zafHT59s1zyXQrB4O0swf3slutaC930u/V2FXf2hXXpRpHmtsPs2ijWv6p8v39/BaEkthXrNkAAAAAAHxxeKoYKDnipKMY7W3/AJd9h6ooqrndpjOXiuumineqnKHNtJ9Jq2cPoYe8KKezfO2xy7OEf8V7hcHTZ+qdavTuc/i8bVendp0p9e/2+RXyYgAAAAAAAAAABi4ZLgLgLgb0ZwhJOpFSW9OTV+9a0YmJmNJyZpmInWM1sybL9Fs2slKrTqP0J1lrf5ZWtL59hXXruKta6THXktLFrB3tNYnqmfTrWCnoZkkPKpzlzrT+jRDnH356fKE2Nm4eOjzlJ4PKMtwWvC0KcXxVNdL9T1keu/cr51UpNvD2retNMR9nuNTcAAAAAAAAV3O9Lsvy28aD+9qerGXVT/NPYuSuybYwNy5rOkIGI2hbtaU6z84y5/m2b43N59LGyvbyYrVGPJfV6y5s2KLUZUwo79+u9Odc/p4bm1pLgLgLgLgLgLgLgLgLgLgYAAAAADDs9oE1lelGa5bZQqdOK9GpeS7ne68bdhGu4O1c1mMp7Euzjb1rSJzjt1WnAae4Krqx1OdN8Y9eP0fwZX3Nm1xzJz8llb2rbnnxMef78k9hM+ynGeYxFJt7nNRl+mVmRK8Ndo40ym0YqzXzaoSCal5Job2QAGs5xgrzaS7XYzEZ8GJnLijcXpFk+E89iKd1ujLpvwhdm+jC3q+FM+iPXjLFHGqPX0QOP0+w0NWX0pTfGbUY80ldv4Eu3s2qefOSFc2rTHMpz79PnkquaaR5pml1iKjUX6EOrHv3yXNssLWFtWubGvarb2LvXdKp06o0+fdFEhGAAAAAAAAAAAAAAYAAAAAAAAAANqU50fMtx9mTXyExE8WaZmnm6PQsyzBeTiK65Yip+545K3/zHhD3ytz/AKnxn3YlmOPl5Ves+eIm/qOSo/5jwg5W5/1PjLz1G6jvUbb4t3fiz3GnBrnWc5YAAAAAAAAAAAAAAAAAAG1WLpycX6La8HYxE5xm9VRlMw1MsAAAAAAAAAAAAAAAAAAAAAAAAAAAAABsCU/BcRw+BH/yKUr/ABajSnCPBYytHc5OS5VOtq7213DC3N+zTP28GMXb3L1UdufjqiiQjAAAAAAAAAAAAAAAAAAAAAAAAAAAAAH3wGFljqsKUP8AuSjHkm9b7ld9x4uV7lM1dT3bo5SuKOt2b+FoeovA5nfq63V7lPUqn2h5S8RTWIoLXSVp/wCm3e/uv4Sb3Fhs69u1cnPTw7/2rdp2N6mLkdHHu/Xu54XCkAAAAAAAAAAAAAAAAAAAAAAAAAAAAALr9nWUupN4mstUbxp9snqnJcl1e+XArNo3so5OPv8Aha7MsZzN2ejSPz7eK/lQumJRjNNTSae1NammInI4uXaW6NVMnm6mGTdGT1P1G/Rl2cH3bdt9hMVF2N2rnerncZhJszvU830+dHh31wmIQAAAAAAAAAAAAAAAAAAAAAAAAAAExo3kGIzypaN404vrzts/LHjJ/DbwTj4nE02ae3oj50JOGw1V+rKOHTPzp9HWMLh6WEhGGHioxgkkluSOfqqmqZqni6SimKKYpp4Q+p5egDWpCFRNVEmmrNNXTT2preZiZic4YmImMpUnPNBIzbnk0lH/ANcm7e7LdyfiizsbRy0ueKpxGzM9bU/b2U3H5Zjsuf8A11GcO1x6vdNdV+JZW7tFzmzmq7lm5b59Mx86+DyJp7Da1hgAAAAAAAAAAAAAAAAAAAAXA++DwWKxztgqc5+zBtLm9i7zzXcpo505PdFuu5zImVuyTQSrUalnMuiv/HCV5PslNal3X5orr20YjS34rKxsyZ1uzl2R7+3iveGw9HCQUMNFRjFWSSskVVVU1TnVOq4popojdpjKH1PL0AAAADWex8mZjixPByvSrzj5l7hOaoMbxQBMQAAAAAAAAAAAAAAAAAAAAJXR/wA4iPiOalYXnOtYPzceRz9fOl0dHNh9jy9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0182" name="AutoShape 6" descr="data:image/jpeg;base64,/9j/4AAQSkZJRgABAQAAAQABAAD/2wCEAAkGBwgHEBUSBxARFRUSFhQbGBgVDBQYGBgWFBQWGBQYFxQYHCghGBomHBUUITIhJSkrLjouFx8zRDMsOykvLisBCgoKDg0OGxAQGiwkHyQvLC8sODEsLDA3LC8uLywsLDQsNzQsLDUtLC8sLCw1NDQsLywvLCwsLCwsLDQvLCwsLf/AABEIAOEA4QMBEQACEQEDEQH/xAAbAAEAAgMBAQAAAAAAAAAAAAAABQYBAgcEA//EAEEQAAIBAgIGBQkGBQMFAAAAAAABAgMRBAUGITFBUXESImGBkTIzQlJygqGxwQcTFWKS0RQjNKLwc7LCJENTY/H/xAAaAQEAAgMBAAAAAAAAAAAAAAAABAUBAwYC/8QANBEBAAECAwMLBAIDAQEBAAAAAAECAwQRIQUSMRMyQVFhcZGhsdHwIoHB4SPxFEJSM0MV/9oADAMBAAIRAxEAPwDuIACu5xpZhME3HCL72a22laCfbLe+xeKLDD7Prua16R5qvE7Ut253aPqny+dyqY3SPNcZ5VVxXCn1V4rrfEtbeCsUf659+qnu4/EXONWXdp+/NG1K1Sr52Unzk38yTFNMcIRaq6quMzLQy8gAAAAAAAAAAAAAAAAAAAbQqTp+bk1yk18jExE8WYqmOEpDCZ9mmE81Wm1wm+mv7tndY0XMJZr40x9tEm3jb9vhXP319VnynTGhXajmUVTfrLyO/fH4rtKy/s2qnW3OfZ0/tbYfa1NWl2Mu3o/Xn3rRGSkrxd0+DKuYyXETnrDIAABRNKdI54lujgJWgtUpJ65vek/V+fLbeYLBRREXLka9HZ+/Tvc9tDaE1zNu3P09M9f69e7jVyyVAAAAAAAAAAAAAAAAAAAAAAAAAAAE7o3pDVyuShiG3Rb2bXC++PZxX+OFi8HF6N6nneqwwOOqsTu1a0+nd7eHb0SE41EnBppq6aepp7Gmc/MTE5S6eJiYzhsYZVzTTNXgqSp0XadW6utqgvKfN3t48Cw2fh+Ur354R6qvamJm3b3KeNXp0ufl85sAAAAAAAAAAAAAAAAAAAAAAAAAAAAAumgmauaeHrPyU5Q5X60e691zfAp9pWMv5Y+692Tic4mzV0ax+Y+fhbypXbmOlOLeMxdR31QfQXKGp/3dJ950mCt7lmmOvXx/Tk8fd5TEVT1aeH7zRJKRAAAAAAAAAAAAAAAAAAAAAAAAAAAAAD1ZZi3ga1OovQkm/Z2SX6WzXet8pbmjr+Q22LnJXKa+qfLp8nWOnHivE5bKXY5w5BWqfeylJ+k2/F3OspjKIhxdc71Uz1tDLyAAAAAAAAAAAAAAAAAAAAAAAAAAAAAHrMmSa/H63FkL/EpWP+dUhCYrwAAAAAAAAAAAAAAAAAALgYujLGbJhkAAAAAAAAAAAAAAAAANqlOdKTjVTTi7NNWaa4oxFUTGcM1UzTOU8WplgAAAAAAAA2p051Wo0k25OySV232IxMxEZyzFM1TlHFbcp0KlNKWaya/JBq/vT+i8Sqv7TiNLUfefnzqXGH2TM63Z+0fmfbxWXDZFlWF81Qp6t8o9J/qldlfXir1fGqfRaUYOxRwoj19XplgcJNWlSptdtOP7GqLtccKp8W2bVE6TTHgjcbovlOKWqkoPjT6tvd8n4Em3jr1HTn36otzZ2Hrjm5d2n68lRzvRjF5YnOl/Mpra0utFfmjw7V8C1w+Oou/TOkqbFbPuWfqjWn070CTUB9MPQrYmXRw8ZSlwjFt/A81V00xnVOUPVFFVc7tMZyl8To7Wy+hKtmUlB6lCCacnKWy72K2t2V9Sewi0Yym5cii3GfXPYmV4Gq1am5dnLqjt+d6FJiCAAAADAAAAAATWiGCWNxcOmtVNOb923R/ucX3EPHXdyzOXTp8+yds+1yl+M+Ea+HDzWnSvR5ZkvvcGkqsVs2dNLc/zcH3cq3BYzkp3K+b6LXH4Hlo36Od6/v53c9kpQbU0007NNWaa2prcy9ic9Yc7MTE5SwZYAAAAAAyk5O0U23sSWtt7EjDLpGjGQQyqHTrpOrJa36qfox+r3+Bz+Mxc3qso5sefa6XA4KLFO9Vzp8uyPmqdISwAAAABDPRbJ3NzlSvd3t05KKfZFO1uwl/51/d3d5C//Ow+9vbvt4JOjQw+DjajGEIrhFRS7dRHqqqrnOZzlKpootxlTERDneledfi1W1B/yqd1H8z3y+i7OZfYLDcjRnPOnj7Obx+K5evKnmxw7e32/aDuTUAAAAAGAAAAAAuH2dQTlXb3KmvFzv8AJFTtSdKY7/wudjx9Vc935Xcp16gNJNG6WbLp4e0Kq37pW2KVvn8ydhcZVZ+mrWn07lfjcBTfjep0q9e/3c9xeFr4KbhiouMlufzT3rtRe0V01071M5w5y5bqt1btcZS+J7eAAAAAWTQXL1i67qVF1aKTXtyv0fBJvnYrto3ty3ux0+iz2XY37u/PCn1n56OhlE6MAAAAAABDZ1leNzbqSrqnS3xjBuU/ak2rLst4kvD37dn6t3Or0QsTh7l/6d7KnsjWUfV0fyPJKbq45SqdH15Xu90VBWTb7bm+MXiL9W5Rp3I9WCwuHomu5rl1+2kKTj8ZPHVHOokr6lGKtGMVsjFcF+7Li3bi3Tux/aju3ZuVb0/1HU85sagAAAwGQAAAAW37O6yjVqwe2UIv9Emn/vKvalOdFNXVPr/S22RVEXKqeuI8v7XspV+AePM8swmZw6OMgnweyUXxT3G21ertTnRLTew9u9Tu1wo2caI47BXlg71Ydi665x9Lu8EXNjaFuvSvSfL53+KhxGzLlvWj6o8/39vBXXdanuJ6uYMgAA6HoDRVPCuXr1JPwtH6ModpVZ3suqHRbKoysZ9cz7fhZSvWYAAAAAADx5nmWFyuHTxcrLct8nwit7NtmzXdq3aYab9+izTvVz++5zXPM5xGcVOlW1RXkwT1RX1fadDh8PTZpyjj0y5nFYqvEVZzw6I+dKNJCMAAAADAZAAAAB7sjx/4ZiIVXsTtL2Zapc9Tv3I0Yi1ytuafDvb8Ne5G7FfR09zrUJRmk4NNPWmntT2HMzGWkusic9YZMMgACPzLJcvzP+rppv1lql+pa+5m+1iblrmyj3sLavc+n3VnHaCyWvL63u1F/wA4/sWNvakf70+Hz8qy7sif/nV4+8eyDxWjWcYbyqMpLjBqXwWv4EyjG2Kv9vHRBrwGIo/1z7tf35Iyth69Dz9Ocfapyj80SKa6auExKNVRVTzomO+JdC0CqxqYNKL8mc0+bfS+UkUW0qZi/wB8Q6DZVUTh9OiZ9/ysZAWQAAAAAADn/wBof9RT/wBL/nIvNmf+c9/4c/tb/wBae78qsWSrAAAAAAGAAAAAHpw2AxeKhKeGpymoW6XRV2r3t1VrtqZrqu0UTEVTlm2UWa66ZqpjOI4rRobpFCilhsfKyWqnJvZ+SXDs8OBXY7CTP8tH39/netNnY6Kf4a/t7T+PDqXgp14AAAAAAAwklsAyAAAAAAABzv7QJ9LFxS3Uo/GU3+xe7NjKzPf7Od2rOd+I7I9ZVosFaAAAAABgAAAAALf9nNdRqVqb2yjGS9xtP/eir2pT9NNXf5/0t9kV5V1U9cRPh/a4YvLcDjf6ujTm+Mqab8dpVUXrlHNqmFxcsWrnPpifs9FGlChFRpaktmtuy4azxVVNU5y2U0xTGUNzDIAAAAAAAAAAAAAABy3S6v8Af42q1si4xXuxSfx6R0eCp3bFLl8fXvYirs08vdDkpDAAAAAAwAAAAAHuyTMHleIhV3RdpLjF6pc9WvmkacRa5W3NHzNvw17kbsV+Pd0ut05xqJSptNNJpp6mnsaOZmJicpdZExMZw2MMgAAAAAAAAAAAAAAGlarCjFyqOyim3ySuzNMTVOUMVVRTEzLjVetLETlOptnKUnzk238zqqaYpiKY6HG1VTVM1T06+LQ9MAAAAAAYDIAAAAAFu0O0kjhEqGYStD0Jt6o39GT9Xg93LZV47BzX/JRx6e1bbPxsUfxXJ06J6uzu9F+27CmXoAAAAAAAAAAAAAABXtOcd/CYVwi+tWfRXs7Z91lb3ids+1v3c+rX2V+0ru5Ymnpq09/JzQv3OAAAAAAABgAAAAAAzCEqjShrbaS5t2RiZyjOWYiZnKFoyfGaSZPaH8PWqQXoSpTdvZmk+j8V2Ffet4a99W9ET3x5rLD3MXY+ncmY6sp8p6F1y3HVcar1cPVpP86j8LO/ikVN23FE6VRPcurN2q5GtM09+Xu9xqbgAAAAAAAAAAAAOY6aZkswxLVN9SjeC53678Vb3UdBgbPJ2s54zr7Oa2he5W9lHCnT3+diBJiCAAAAAAAwAAAAAAAB1bRfNo5vh1KT68OrNfmW/k9vitxzmLsclcmOieDqMHiOWtRM8Y0n52pcjJYAAAAAAAAAAAAEJpZnH4TQf3b/AJlS8YdnGXcvjYl4OxytzXhHFDx2J5G3pxnSPf7OWnQuYAAAAAAAAMBkAAAAAAB7smzXEZPVVTDa90ot6pR4Ph2Pd4p6b9mm9Tu1f03WL9Vmvep+/a6jk+b4TN4dPCS9qL8qL4NfXYc/esV2asqnS2MRRep3qf6e80t4AAAAAAAAAAfLFYilhISniJKMYq7b4Hqima6opp4y81100UzVVwhybPc1q5xWdSpdLZCPqxWzv3vmdJh7MWaN2Pu5bE4ib9zfn7dkI83NAAAAAAAABgAAAAAAAAB9MPiK2Fkp4acoyWxxlZ//ADsPNVMVRlVGcPVNVVE71M5StGA07x1FWxtOFTtT6Eu+yafgiBc2bbnmTl5rK1tS5TpXET5fPJb8izh5xHpxoVIR3Sn0bS9mzu122sVl+xyM5b0TK1w2I5eN6KZiO3p7koR0kAAAAAABrUnGmm6jSSTbbdkktrbMxEzOUMTMRGcuZ6W6RSzefQwzaowerd036z7OC7+V9g8LyUb1XOnyc7jsXy1W7TzY8/nR8yrxNQAAAAAAAAAAMAAAAAAADDaW0GaUy3R/NMy/p6UlF+lPqx53et9yZou4q1b50+GqTawl67zafHT59s1zyXQrB4O0swf3slutaC930u/V2FXf2hXXpRpHmtsPs2ijWv6p8v39/BaEkthXrNkAAAAAAHxxeKoYKDnipKMY7W3/AJd9h6ooqrndpjOXiuumineqnKHNtJ9Jq2cPoYe8KKezfO2xy7OEf8V7hcHTZ+qdavTuc/i8bVendp0p9e/2+RXyYgAAAAAAAAAABi4ZLgLgLgb0ZwhJOpFSW9OTV+9a0YmJmNJyZpmInWM1sybL9Fs2slKrTqP0J1lrf5ZWtL59hXXruKta6THXktLFrB3tNYnqmfTrWCnoZkkPKpzlzrT+jRDnH356fKE2Nm4eOjzlJ4PKMtwWvC0KcXxVNdL9T1keu/cr51UpNvD2retNMR9nuNTcAAAAAAAAV3O9Lsvy28aD+9qerGXVT/NPYuSuybYwNy5rOkIGI2hbtaU6z84y5/m2b43N59LGyvbyYrVGPJfV6y5s2KLUZUwo79+u9Odc/p4bm1pLgLgLgLgLgLgLgLgLgLgYAAAAADDs9oE1lelGa5bZQqdOK9GpeS7ne68bdhGu4O1c1mMp7Euzjb1rSJzjt1WnAae4Krqx1OdN8Y9eP0fwZX3Nm1xzJz8llb2rbnnxMef78k9hM+ynGeYxFJt7nNRl+mVmRK8Ndo40ym0YqzXzaoSCal5Job2QAGs5xgrzaS7XYzEZ8GJnLijcXpFk+E89iKd1ujLpvwhdm+jC3q+FM+iPXjLFHGqPX0QOP0+w0NWX0pTfGbUY80ldv4Eu3s2qefOSFc2rTHMpz79PnkquaaR5pml1iKjUX6EOrHv3yXNssLWFtWubGvarb2LvXdKp06o0+fdFEhGAAAAAAAAAAAAAAYAAAAAAAAAANqU50fMtx9mTXyExE8WaZmnm6PQsyzBeTiK65Yip+545K3/zHhD3ytz/AKnxn3YlmOPl5Ves+eIm/qOSo/5jwg5W5/1PjLz1G6jvUbb4t3fiz3GnBrnWc5YAAAAAAAAAAAAAAAAAAG1WLpycX6La8HYxE5xm9VRlMw1MsAAAAAAAAAAAAAAAAAAAAAAAAAAAAABsCU/BcRw+BH/yKUr/ABajSnCPBYytHc5OS5VOtq7213DC3N+zTP28GMXb3L1UdufjqiiQjAAAAAAAAAAAAAAAAAAAAAAAAAAAAAH3wGFljqsKUP8AuSjHkm9b7ld9x4uV7lM1dT3bo5SuKOt2b+FoeovA5nfq63V7lPUqn2h5S8RTWIoLXSVp/wCm3e/uv4Sb3Fhs69u1cnPTw7/2rdp2N6mLkdHHu/Xu54XCkAAAAAAAAAAAAAAAAAAAAAAAAAAAAALr9nWUupN4mstUbxp9snqnJcl1e+XArNo3so5OPv8Aha7MsZzN2ejSPz7eK/lQumJRjNNTSae1NammInI4uXaW6NVMnm6mGTdGT1P1G/Rl2cH3bdt9hMVF2N2rnerncZhJszvU830+dHh31wmIQAAAAAAAAAAAAAAAAAAAAAAAAAAExo3kGIzypaN404vrzts/LHjJ/DbwTj4nE02ae3oj50JOGw1V+rKOHTPzp9HWMLh6WEhGGHioxgkkluSOfqqmqZqni6SimKKYpp4Q+p5egDWpCFRNVEmmrNNXTT2preZiZic4YmImMpUnPNBIzbnk0lH/ANcm7e7LdyfiizsbRy0ueKpxGzM9bU/b2U3H5Zjsuf8A11GcO1x6vdNdV+JZW7tFzmzmq7lm5b59Mx86+DyJp7Da1hgAAAAAAAAAAAAAAAAAAAAXA++DwWKxztgqc5+zBtLm9i7zzXcpo505PdFuu5zImVuyTQSrUalnMuiv/HCV5PslNal3X5orr20YjS34rKxsyZ1uzl2R7+3iveGw9HCQUMNFRjFWSSskVVVU1TnVOq4popojdpjKH1PL0AAAADWex8mZjixPByvSrzj5l7hOaoMbxQBMQAAAAAAAAAAAAAAAAAAAAJXR/wA4iPiOalYXnOtYPzceRz9fOl0dHNh9jy9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0184" name="AutoShape 8" descr="data:image/jpeg;base64,/9j/4AAQSkZJRgABAQAAAQABAAD/2wCEAAkGBwgHEBUSBxARFRUSFhQbGBgVDBQYGBgWFBQWGBQYFxQYHCghGBomHBUUITIhJSkrLjouFx8zRDMsOykvLisBCgoKDg0OGxAQGiwkHyQvLC8sODEsLDA3LC8uLywsLDQsNzQsLDUtLC8sLCw1NDQsLywvLCwsLCwsLDQvLCwsLf/AABEIAOEA4QMBEQACEQEDEQH/xAAbAAEAAgMBAQAAAAAAAAAAAAAABQYBAgcEA//EAEEQAAIBAgIGBQkGBQMFAAAAAAABAgMRBAUGITFBUXESImGBkTIzQlJygqGxwQcTFWKS0RQjNKLwc7LCJENTY/H/xAAaAQEAAgMBAAAAAAAAAAAAAAAABAUBAwYC/8QANBEBAAECAwMLBAIDAQEBAAAAAAECAwQRIQUSMRMyQVFhcZGhsdHwIoHB4SPxFEJSM0MV/9oADAMBAAIRAxEAPwDuIACu5xpZhME3HCL72a22laCfbLe+xeKLDD7Prua16R5qvE7Ut253aPqny+dyqY3SPNcZ5VVxXCn1V4rrfEtbeCsUf659+qnu4/EXONWXdp+/NG1K1Sr52Unzk38yTFNMcIRaq6quMzLQy8gAAAAAAAAAAAAAAAAAAAbQqTp+bk1yk18jExE8WYqmOEpDCZ9mmE81Wm1wm+mv7tndY0XMJZr40x9tEm3jb9vhXP319VnynTGhXajmUVTfrLyO/fH4rtKy/s2qnW3OfZ0/tbYfa1NWl2Mu3o/Xn3rRGSkrxd0+DKuYyXETnrDIAABRNKdI54lujgJWgtUpJ65vek/V+fLbeYLBRREXLka9HZ+/Tvc9tDaE1zNu3P09M9f69e7jVyyVAAAAAAAAAAAAAAAAAAAAAAAAAAAE7o3pDVyuShiG3Rb2bXC++PZxX+OFi8HF6N6nneqwwOOqsTu1a0+nd7eHb0SE41EnBppq6aepp7Gmc/MTE5S6eJiYzhsYZVzTTNXgqSp0XadW6utqgvKfN3t48Cw2fh+Ur354R6qvamJm3b3KeNXp0ufl85sAAAAAAAAAAAAAAAAAAAAAAAAAAAAAumgmauaeHrPyU5Q5X60e691zfAp9pWMv5Y+692Tic4mzV0ax+Y+fhbypXbmOlOLeMxdR31QfQXKGp/3dJ950mCt7lmmOvXx/Tk8fd5TEVT1aeH7zRJKRAAAAAAAAAAAAAAAAAAAAAAAAAAAAAD1ZZi3ga1OovQkm/Z2SX6WzXet8pbmjr+Q22LnJXKa+qfLp8nWOnHivE5bKXY5w5BWqfeylJ+k2/F3OspjKIhxdc71Uz1tDLyAAAAAAAAAAAAAAAAAAAAAAAAAAAAAHrMmSa/H63FkL/EpWP+dUhCYrwAAAAAAAAAAAAAAAAAALgYujLGbJhkAAAAAAAAAAAAAAAAANqlOdKTjVTTi7NNWaa4oxFUTGcM1UzTOU8WplgAAAAAAAA2p051Wo0k25OySV232IxMxEZyzFM1TlHFbcp0KlNKWaya/JBq/vT+i8Sqv7TiNLUfefnzqXGH2TM63Z+0fmfbxWXDZFlWF81Qp6t8o9J/qldlfXir1fGqfRaUYOxRwoj19XplgcJNWlSptdtOP7GqLtccKp8W2bVE6TTHgjcbovlOKWqkoPjT6tvd8n4Em3jr1HTn36otzZ2Hrjm5d2n68lRzvRjF5YnOl/Mpra0utFfmjw7V8C1w+Oou/TOkqbFbPuWfqjWn070CTUB9MPQrYmXRw8ZSlwjFt/A81V00xnVOUPVFFVc7tMZyl8To7Wy+hKtmUlB6lCCacnKWy72K2t2V9Sewi0Yym5cii3GfXPYmV4Gq1am5dnLqjt+d6FJiCAAAADAAAAAATWiGCWNxcOmtVNOb923R/ucX3EPHXdyzOXTp8+yds+1yl+M+Ea+HDzWnSvR5ZkvvcGkqsVs2dNLc/zcH3cq3BYzkp3K+b6LXH4Hlo36Od6/v53c9kpQbU0007NNWaa2prcy9ic9Yc7MTE5SwZYAAAAAAyk5O0U23sSWtt7EjDLpGjGQQyqHTrpOrJa36qfox+r3+Bz+Mxc3qso5sefa6XA4KLFO9Vzp8uyPmqdISwAAAABDPRbJ3NzlSvd3t05KKfZFO1uwl/51/d3d5C//Ow+9vbvt4JOjQw+DjajGEIrhFRS7dRHqqqrnOZzlKpootxlTERDneledfi1W1B/yqd1H8z3y+i7OZfYLDcjRnPOnj7Obx+K5evKnmxw7e32/aDuTUAAAAAGAAAAAAuH2dQTlXb3KmvFzv8AJFTtSdKY7/wudjx9Vc935Xcp16gNJNG6WbLp4e0Kq37pW2KVvn8ydhcZVZ+mrWn07lfjcBTfjep0q9e/3c9xeFr4KbhiouMlufzT3rtRe0V01071M5w5y5bqt1btcZS+J7eAAAAAWTQXL1i67qVF1aKTXtyv0fBJvnYrto3ty3ux0+iz2XY37u/PCn1n56OhlE6MAAAAAABDZ1leNzbqSrqnS3xjBuU/ak2rLst4kvD37dn6t3Or0QsTh7l/6d7KnsjWUfV0fyPJKbq45SqdH15Xu90VBWTb7bm+MXiL9W5Rp3I9WCwuHomu5rl1+2kKTj8ZPHVHOokr6lGKtGMVsjFcF+7Li3bi3Tux/aju3ZuVb0/1HU85sagAAAwGQAAAAW37O6yjVqwe2UIv9Emn/vKvalOdFNXVPr/S22RVEXKqeuI8v7XspV+AePM8swmZw6OMgnweyUXxT3G21ertTnRLTew9u9Tu1wo2caI47BXlg71Ydi665x9Lu8EXNjaFuvSvSfL53+KhxGzLlvWj6o8/39vBXXdanuJ6uYMgAA6HoDRVPCuXr1JPwtH6ModpVZ3suqHRbKoysZ9cz7fhZSvWYAAAAAADx5nmWFyuHTxcrLct8nwit7NtmzXdq3aYab9+izTvVz++5zXPM5xGcVOlW1RXkwT1RX1fadDh8PTZpyjj0y5nFYqvEVZzw6I+dKNJCMAAAADAZAAAAB7sjx/4ZiIVXsTtL2Zapc9Tv3I0Yi1ytuafDvb8Ne5G7FfR09zrUJRmk4NNPWmntT2HMzGWkusic9YZMMgACPzLJcvzP+rppv1lql+pa+5m+1iblrmyj3sLavc+n3VnHaCyWvL63u1F/wA4/sWNvakf70+Hz8qy7sif/nV4+8eyDxWjWcYbyqMpLjBqXwWv4EyjG2Kv9vHRBrwGIo/1z7tf35Iyth69Dz9Ocfapyj80SKa6auExKNVRVTzomO+JdC0CqxqYNKL8mc0+bfS+UkUW0qZi/wB8Q6DZVUTh9OiZ9/ysZAWQAAAAAADn/wBof9RT/wBL/nIvNmf+c9/4c/tb/wBae78qsWSrAAAAAAGAAAAAHpw2AxeKhKeGpymoW6XRV2r3t1VrtqZrqu0UTEVTlm2UWa66ZqpjOI4rRobpFCilhsfKyWqnJvZ+SXDs8OBXY7CTP8tH39/netNnY6Kf4a/t7T+PDqXgp14AAAAAAAwklsAyAAAAAAABzv7QJ9LFxS3Uo/GU3+xe7NjKzPf7Od2rOd+I7I9ZVosFaAAAAABgAAAAALf9nNdRqVqb2yjGS9xtP/eir2pT9NNXf5/0t9kV5V1U9cRPh/a4YvLcDjf6ujTm+Mqab8dpVUXrlHNqmFxcsWrnPpifs9FGlChFRpaktmtuy4azxVVNU5y2U0xTGUNzDIAAAAAAAAAAAAAABy3S6v8Af42q1si4xXuxSfx6R0eCp3bFLl8fXvYirs08vdDkpDAAAAAAwAAAAAHuyTMHleIhV3RdpLjF6pc9WvmkacRa5W3NHzNvw17kbsV+Pd0ut05xqJSptNNJpp6mnsaOZmJicpdZExMZw2MMgAAAAAAAAAAAAAAGlarCjFyqOyim3ySuzNMTVOUMVVRTEzLjVetLETlOptnKUnzk238zqqaYpiKY6HG1VTVM1T06+LQ9MAAAAAAYDIAAAAAFu0O0kjhEqGYStD0Jt6o39GT9Xg93LZV47BzX/JRx6e1bbPxsUfxXJ06J6uzu9F+27CmXoAAAAAAAAAAAAAABXtOcd/CYVwi+tWfRXs7Z91lb3ids+1v3c+rX2V+0ru5Ymnpq09/JzQv3OAAAAAAABgAAAAAAzCEqjShrbaS5t2RiZyjOWYiZnKFoyfGaSZPaH8PWqQXoSpTdvZmk+j8V2Ffet4a99W9ET3x5rLD3MXY+ncmY6sp8p6F1y3HVcar1cPVpP86j8LO/ikVN23FE6VRPcurN2q5GtM09+Xu9xqbgAAAAAAAAAAAAOY6aZkswxLVN9SjeC53678Vb3UdBgbPJ2s54zr7Oa2he5W9lHCnT3+diBJiCAAAAAAAwAAAAAAAB1bRfNo5vh1KT68OrNfmW/k9vitxzmLsclcmOieDqMHiOWtRM8Y0n52pcjJYAAAAAAAAAAAAEJpZnH4TQf3b/AJlS8YdnGXcvjYl4OxytzXhHFDx2J5G3pxnSPf7OWnQuYAAAAAAAAMBkAAAAAAB7smzXEZPVVTDa90ot6pR4Ph2Pd4p6b9mm9Tu1f03WL9Vmvep+/a6jk+b4TN4dPCS9qL8qL4NfXYc/esV2asqnS2MRRep3qf6e80t4AAAAAAAAAAfLFYilhISniJKMYq7b4Hqima6opp4y81100UzVVwhybPc1q5xWdSpdLZCPqxWzv3vmdJh7MWaN2Pu5bE4ib9zfn7dkI83NAAAAAAAABgAAAAAAAAB9MPiK2Fkp4acoyWxxlZ//ADsPNVMVRlVGcPVNVVE71M5StGA07x1FWxtOFTtT6Eu+yafgiBc2bbnmTl5rK1tS5TpXET5fPJb8izh5xHpxoVIR3Sn0bS9mzu122sVl+xyM5b0TK1w2I5eN6KZiO3p7koR0kAAAAAABrUnGmm6jSSTbbdkktrbMxEzOUMTMRGcuZ6W6RSzefQwzaowerd036z7OC7+V9g8LyUb1XOnyc7jsXy1W7TzY8/nR8yrxNQAAAAAAAAAAMAAAAAAADDaW0GaUy3R/NMy/p6UlF+lPqx53et9yZou4q1b50+GqTawl67zafHT59s1zyXQrB4O0swf3slutaC930u/V2FXf2hXXpRpHmtsPs2ijWv6p8v39/BaEkthXrNkAAAAAAHxxeKoYKDnipKMY7W3/AJd9h6ooqrndpjOXiuumineqnKHNtJ9Jq2cPoYe8KKezfO2xy7OEf8V7hcHTZ+qdavTuc/i8bVendp0p9e/2+RXyYgAAAAAAAAAABi4ZLgLgLgb0ZwhJOpFSW9OTV+9a0YmJmNJyZpmInWM1sybL9Fs2slKrTqP0J1lrf5ZWtL59hXXruKta6THXktLFrB3tNYnqmfTrWCnoZkkPKpzlzrT+jRDnH356fKE2Nm4eOjzlJ4PKMtwWvC0KcXxVNdL9T1keu/cr51UpNvD2retNMR9nuNTcAAAAAAAAV3O9Lsvy28aD+9qerGXVT/NPYuSuybYwNy5rOkIGI2hbtaU6z84y5/m2b43N59LGyvbyYrVGPJfV6y5s2KLUZUwo79+u9Odc/p4bm1pLgLgLgLgLgLgLgLgLgLgYAAAAADDs9oE1lelGa5bZQqdOK9GpeS7ne68bdhGu4O1c1mMp7Euzjb1rSJzjt1WnAae4Krqx1OdN8Y9eP0fwZX3Nm1xzJz8llb2rbnnxMef78k9hM+ynGeYxFJt7nNRl+mVmRK8Ndo40ym0YqzXzaoSCal5Job2QAGs5xgrzaS7XYzEZ8GJnLijcXpFk+E89iKd1ujLpvwhdm+jC3q+FM+iPXjLFHGqPX0QOP0+w0NWX0pTfGbUY80ldv4Eu3s2qefOSFc2rTHMpz79PnkquaaR5pml1iKjUX6EOrHv3yXNssLWFtWubGvarb2LvXdKp06o0+fdFEhGAAAAAAAAAAAAAAYAAAAAAAAAANqU50fMtx9mTXyExE8WaZmnm6PQsyzBeTiK65Yip+545K3/zHhD3ytz/AKnxn3YlmOPl5Ves+eIm/qOSo/5jwg5W5/1PjLz1G6jvUbb4t3fiz3GnBrnWc5YAAAAAAAAAAAAAAAAAAG1WLpycX6La8HYxE5xm9VRlMw1MsAAAAAAAAAAAAAAAAAAAAAAAAAAAAABsCU/BcRw+BH/yKUr/ABajSnCPBYytHc5OS5VOtq7213DC3N+zTP28GMXb3L1UdufjqiiQjAAAAAAAAAAAAAAAAAAAAAAAAAAAAAH3wGFljqsKUP8AuSjHkm9b7ld9x4uV7lM1dT3bo5SuKOt2b+FoeovA5nfq63V7lPUqn2h5S8RTWIoLXSVp/wCm3e/uv4Sb3Fhs69u1cnPTw7/2rdp2N6mLkdHHu/Xu54XCkAAAAAAAAAAAAAAAAAAAAAAAAAAAAALr9nWUupN4mstUbxp9snqnJcl1e+XArNo3so5OPv8Aha7MsZzN2ejSPz7eK/lQumJRjNNTSae1NammInI4uXaW6NVMnm6mGTdGT1P1G/Rl2cH3bdt9hMVF2N2rnerncZhJszvU830+dHh31wmIQAAAAAAAAAAAAAAAAAAAAAAAAAAExo3kGIzypaN404vrzts/LHjJ/DbwTj4nE02ae3oj50JOGw1V+rKOHTPzp9HWMLh6WEhGGHioxgkkluSOfqqmqZqni6SimKKYpp4Q+p5egDWpCFRNVEmmrNNXTT2preZiZic4YmImMpUnPNBIzbnk0lH/ANcm7e7LdyfiizsbRy0ueKpxGzM9bU/b2U3H5Zjsuf8A11GcO1x6vdNdV+JZW7tFzmzmq7lm5b59Mx86+DyJp7Da1hgAAAAAAAAAAAAAAAAAAAAXA++DwWKxztgqc5+zBtLm9i7zzXcpo505PdFuu5zImVuyTQSrUalnMuiv/HCV5PslNal3X5orr20YjS34rKxsyZ1uzl2R7+3iveGw9HCQUMNFRjFWSSskVVVU1TnVOq4popojdpjKH1PL0AAAADWex8mZjixPByvSrzj5l7hOaoMbxQBMQAAAAAAAAAAAAAAAAAAAAJXR/wA4iPiOalYXnOtYPzceRz9fOl0dHNh9jy9AAAB//9k="/>
          <p:cNvSpPr>
            <a:spLocks noChangeAspect="1" noChangeArrowheads="1"/>
          </p:cNvSpPr>
          <p:nvPr/>
        </p:nvSpPr>
        <p:spPr bwMode="auto">
          <a:xfrm>
            <a:off x="155575" y="-2400300"/>
            <a:ext cx="5010150" cy="50101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0186" name="Picture 10" descr="http://eledelengua.com/imagenes/twitter-logo.png"/>
          <p:cNvPicPr>
            <a:picLocks noChangeAspect="1" noChangeArrowheads="1"/>
          </p:cNvPicPr>
          <p:nvPr/>
        </p:nvPicPr>
        <p:blipFill>
          <a:blip r:embed="rId3" cstate="print"/>
          <a:srcRect/>
          <a:stretch>
            <a:fillRect/>
          </a:stretch>
        </p:blipFill>
        <p:spPr bwMode="auto">
          <a:xfrm>
            <a:off x="2428860" y="2214554"/>
            <a:ext cx="714380" cy="714380"/>
          </a:xfrm>
          <a:prstGeom prst="rect">
            <a:avLst/>
          </a:prstGeom>
          <a:noFill/>
        </p:spPr>
      </p:pic>
      <p:sp>
        <p:nvSpPr>
          <p:cNvPr id="50188" name="AutoShape 12" descr="data:image/jpeg;base64,/9j/4AAQSkZJRgABAQAAAQABAAD/2wCEAAkGBxISEA8PDxAPEBASDxAQEA8NFA8PDw8QGBQWFhYRFRQYHCggGBomGxQUITEhJSorLi4uFx8zODMsOSgtLisBCgoKDg0OGxAQGCwkHCQsLCwsLCwsLCwsLCwsLCwsLCwsLCwsLCwsLCwsLCwsLCwsLCwsLCwsLCwsLCwsLCwsLP/AABEIAMkA+wMBEQACEQEDEQH/xAAbAAEAAgMBAQAAAAAAAAAAAAAABAUBAgMGB//EADwQAAIBAgMFBgQFAQcFAAAAAAABAgMRBBIhBTFBUWEGEyJxgZEyobHBQlJictEzBxQWIySC4WOSovDx/8QAGgEBAAMBAQEAAAAAAAAAAAAAAAECAwQFBv/EADERAQACAgICAQIEBAUFAAAAAAABAgMRBCESMVEiQQUTYYEUMpGxI3Gh0fFSYsHh8P/aAAwDAQACEQMRAD8A+4gAAAAAAAAAAAAAAAAAAAAAAAAAAAAAAAAAAAAAAAAAAAAAABwxGLhD45xTe5N+J+SLRWZ9QpbJWvuVeu0mGcsirQb4O6Uf+7ca/wANl1uYYfxmGZ1Fod57SjraUXb8MPHL0itWV/Kn4XnPX5j9ldT7SQlLJFty1STspXSbtlevA1njTWNywjmVtOo/+/ZFrdo6inH+nCm5OLlVUk07Ll5q/maV41Zj77/RlbmWi0etfq6UtuYq2fuaFeHPC1M0rc7akWwY963MT+q1eVm1vxi0f9s/8pWB7VYeo8s3KjPc411l1893uZ34mSvcdx+jTHz8Vp1M6n9el5GSaummua1RzO2J2yAAAAAAAAAAAAAAAAAAAAAAAAAMN23gQMZjmoy7tZpJOyV9Xwu+BrSm57Y3yaj6e5eS2rsfFVISqVatO8U593G6S01V+Pqd+LPipPjWP3eXn42e9fK1v2eUPReQLpp5DSdy6wxM01JSaa3MrNKzGtLRktE7iV1sPZVWvGc3Vy02nFp652ua4ee85c+amOYiI7d3F4+TLE2m3Sy23hO6hCqmqM45YurSi229Ur2e5+T4GGC3lM11uPh08mnhWLb1MfeIbYfCU8XRi684upmcYVqbSlJ2+FppXem5kWvbDf6Y6+CmOnIxx5z38pmx6FehahNuVNO9OtTa8P6ZwfD3M81qZPqj38NuPTLi+i3cfaf93oqVe+j38+ByTV3xZ3KrAAAAAAAAAAAAAAAAAAAAAAGs5pK7AhVambfu5GkRpnM7aEocsXC8JLWzWqSu2uKt1WnqWrOphXJG6zD5c01v0Pdh8tMalglABIweOqUm3SnKF7Xtudt11x3spfHW/wDNDTHmvjn6Z0vqHaN1YVKVdUk3B5JNPJKVn4ZLhfmjjtxfCYtXb0Kc6ckTXJr9P/bzKZ3vLen2H2gr3hTqQlVi3ZTSedLnfdK3/rODPxqdzE6epxubkjVbRuHr4TUknFppq6a3NHnTGnsRO43CRQr20e76FZhaJS0UXAAAAAAAAAAAAAAAAAAAAw3YCBWq5n04GkRpnM7aXJQXAibVxyoUp1Xq1pFc5PRI0xY/O0VZZ8sYsc2fNJSbd27t72+J7fr0+amZmdyBAAAAYA9N2deJS72EFOnK0Iqbslq03Hklrf7nDyfy96n29Ph/na8ojcenpNnbPhRXgWW6TlGLk4ZuLSe44smSb+3p4sNcfpNuZtUjDVvwvdwK2heJSyiwAAAAAAAAAAAAAAAAAAImMq/hXr/BasK2lFuXUAAFD2zpt4dSX4KkW/J3j9Wjr4c6ya+XB+I13i38S8Oeo8MAAAAG9KGaUY3tmaV3wu7EWnUTK1I8rRD6Zg8LClBQppRiuC4vmeHe83ncvpseOuOvjV3uVXLgYuBYYarmXVaP+TOY00iXYhIAAAAAAAAAAAAAAAAxOVk3yVwKqU7tvmas2LhBcBcDWpBSTjJJp6NPVMmJmJ3CJiLRqXz/AGtsx05VpJpRjWyKGuZRazRl5cPQ9fFm8tR99PAz8fwm0/aJVhu5S4C4GzpytfLK3Ozt7keUb1tPhbW9Tpf9ltkRq3rVNYQllUOclZ3fTU5OVnmv01ehweNF587eoe0ueY9kuBi4C4HXC1bSXJ6MiYTErMzaAAAAAAAAAAAAAAAACNj52jbm7Fq+0WVqer5WRdmzcBcDNwFwKba+DjnU53dOou5qp/DCOrjUT/C1K3udGLJMRqPcdw5M+KJtufU9T/4l4zaGDlRqSpzVmno+Eo8Gj08eSL13DxMuKcdvGXCEW2oq7baSS3tsvM6jakRMzqH0jD7Nowh3caccvHMlJy6tveeLbLe07mX0lMGOlfGI6d6VKMYqEYqMVuikkl6FJtMzteKViNRHSsw+GnSxNWUUu5qwzu2ihUVuC53Zta8XxxE+4c9Mdsea0x/LPf7rWE7pPpfQwdUds3AXAxcDDYFxQneMXzSMpaR6dAkAAAAAAAAAAAAAAAr9py1iujZeqtkO5ZQuAuAuAuBiVmrNJp6NPVMCg7Y4ZypQnGDk4SeZrfGFnf0vY6+HfVpiZ9vP/EMc2pExHp5HDVsk4TtfLKMrc7O56Vq7iYeRS3jaLfD6TRxUJQVSMlkavdtK3n1PEmkxOpjt9JXJW1fKJ6VeytuOvWnTjCKhFN57tt62XTU3y4Ix0iZnuXNg5U5ck1iOoS6uBk3dYivGS3ZZLL6xas/ZGUZIjrxhtbDM9xad/t/s50cTUjGTrKm1HRTotXnbhk5+pa1azMeP+qtb3iJm2uvvDvhNoxqRUlGpFNpLvISi3fdbmVvjms6Xx5YvG9T/AESsxm1YuBq5BC12ZK9NdG0Ut7aV9JZVYAAAAAAAAAAAAAAAq9pvxr9q+rL19KWRLllS4C4C4C4C4C4FVtHYNGreVu7m/wAVPS/nHczox8m9Ovs5c3Dx5O/UqjG9l5Rp3pTc5LVwdoqX7ddGdFOXE2+qOnHk/D5rX6J3KDs7H1MJnUqLzSa1qXitOC014mmTHXNrVmOLNbjbia+3rdj491qUarjku2rXutHa6ODNj/Lt47etx8v5tItrSXGy3JLjppqZNtCqLg16E6k3DDet+gByCHOUgLbYr8Ev3v6Izv7aU9LAqswBkAAAAAAAABgAAAAVe1vii/0/f/kvVWyDcsqzcBcILgYuAzAYzEhmIQZiRHx+HjVpzpytqnZvXLK2kvQtS80tuFMuOMlZrKs2fUqYeKoSpynaVqdSn8E8zv4vy795vkiuWfOJ/wA3Ni8sNfy5jfxKBt/bs7KlDPSmm+93eiT5PffQ24/Hj+ae4+zn5XLtrwr1P3Ua2jUi1KE5w8EYaSb0SV/mrnT+XWY1MOL8+8Tus6SMDtyrTqZ5SdRP4lLk7Xty3FMmCtq6jppi5V6W3Pb1OD23RqzyQk8zV0pJxvpdpdTgvgvSNy9XHyseSdRPaZOZk32utg/0m+c39EvsZ39tKelkUXAAAAAAAAAAAAAAAK7bMfDGXJte/wD8LVVsq7l1TMEFwGYDGYDVzJQw5gYzgM4GM5OgzjSNvCdoMXGpXnKDurKN+bSs7dD1MFZrSIl4fKvF8szCuzG7nYzA06YPFunUhUX4ZXstLrc17FL18qzDTFbwvFvh6fCdoadRxhaUZyvo7NeVzz78e1I39nq4+VW86+73+xoWoU+sc3vqcVvb0K+k4qsAAAAAAAAAAAABgIAlwxtLNTkuNrrzWqJie0S87mNFGcwQxmAw5AauZKGjmBq6hKNtXUJRtpKpo1e2m/l1CJZVXqEq3tDisuHnaSi5Wjre7vvS62ubceu7x05+VbWOe3is56bxdNe8CdMOoDTnKqQmIW/ZLCOtiYJblJL1fH0V2c3Jyarp2cTFu+32qKSSS3JWXkeQ9tm5IzcgLgLgAAAABkAAYSwBi4QxcBckee2nRyVHb4ZeJfdF4lWUTMSqOQGrmSOcpkocpVArLlKsShydclDR4gnRtq8SNI2i7QjGrBwl5xfKXBl8dppbcM8tIvXUvEzq2bT3p2fmelE77eT4ducsQNp8WjxBG0+LlPEEbWir6p/ZlsvLTdea5xh1k/iforL3PM5OTys9bi4/Gr3lzmdTNwONbGU4fHUpw/fKMfqWilp9QpOSke5hXYjtRg4aSxEG+UFKb/8AFM1rxstvVWNuZhr7t/eUel2ywjllzzivzShLL8tUWnh5db1/ZnH4hgmdb/0lWdou30MPVjTpU41k4KfeqTyJtvw2S1enPiWxcSbRu3SubmxWdU1Ktpdvq0neKo5eMGpJ+9zqjg49e5cc/iWWJ9Qhdpe1+IqqEqE3h1CMu8jCWbvHpZ3tpaz9ycfErSZ32rk51smojpR4bbdWck5zqOS3SzzuvLU6YrT/AKY/o5b2v78p/q9N2c2/ipYijRVWUoyqJSVTLPwLWWrV1onxObkYcUUm3i6eLnzzkrXy6fSjyHvDCWrJGrYQxmAw5ARcfQVSDj+JaxfJkwie3m5NptNWa0afAuow5gaSmShxnUJQ4VKpKEWpXJVRamJLIR54zqSq5SxvUCPU2jbiSl57ajzSlOD1erj16G+O861py5Mcb3tXJVXuhP1VvqbfV8Mfoj7utLBVZcEvN/wWitlJyUhY7L2Q3Vp97NRhmV5NSaj+p87FclL66Wx5sfl9T3naXtr/AHKdDC4JUZ0lQUnP42m20krO19Lvqzjxcfy3N9w7c3J1H+HMSr49rsXV1WIcOkIU4/b7nZXi4tennZOZn+f7J1TtdiJUKtGbhJzpTpqqk4zg2rZtNH8iluHTe6yvX8Qya1aNvAbPxk08rd7OzUtdTorLHJSJ7X3eafCjTbm00hW1lFaWtdLrcjafHraLtaT7u990o/x9yLL447NnfDcQX9pFWN4yXNNfIKx7QdkbmyIaZHuf7PMPmxUqnCnSk/8AdK0V8sxy822qa+XV+HU3l38Q+knlPcbMhLSTJHKUgho5BDRzJGrqAVm1MNm8cfi4r8y/kmESpHMsq0lMlDhUqEoQq+Jit8l7mlcdp9Qxtmx192hBq4pcHf3No495+zC3MxR90GvXK2pavuGlMtbxusofe3era8jbFhi0blzZuRaltRDvHC31vf1OiOPRyTzMko+K2ddeGai+T1RS/GifS+Pm2j+aNqjDVnF5XvTaa4XuMUeMaaZvrna+oNOKbirnRtw23tmrKMU5ZUrK9+I2iImZ06Z2NmlH2hXjoy/dH6Nfczt7dOD1MJ+zV4Ll4Y39pZKiihTtiJx/Xf31+5SPbpmfoiV6Xc6t2dXzVa/7rL/b4fsUrPctcldVhJ2jG9Kfkn7NMtKlP5m2EjaEUIRb27JkoRtn08qkv1yXsyIWvO30r+zjDWo1qr/HUUV+2K/mT9jzedbdoh634bTVJt+r2Fzhek3ZCXObJQjzkShxlMDnKoBxnVCHGdYkVuOpKXiWkvk/MbRpU1JtaPRlkS4TqEoUeKeWpLk9bHq8e26Q8Ll49ZZY73odG3J4tZyumrLUrb6o1K9J8Z3CgjXvO3UypGoiHVk7mZXdLcvI2cstiEPNbQjlxMlwdpL13/O5lPVnZSd43oMP8MfI1ctvaHtytlov9Uox+d/omVvOoaYa7sl4ed4RfOKLR6Z2jUoO3IXjTfKovmmRZphnUym4aNoxXQlnb26koQZUv9Qpc4X9Vp/BX7tN/RpLrVMsZSe6MXL2VyZ9KRG50o+z0/E78U/feZY3Tnjpd1o3jJc0zVzR7Ks1CEpcIxb9kRM6giNy47NnmpQb3218xX0tkjVpSUre7ZKj6v2Uod3g6EeLhnfnJuX3R43It5ZJl9DxKeOGsLe5i6XdlUuM2ShFqMlCPOQHCcgOFSYEWrUAhVqwFZi6195KFXVxVt5baukHEVlJpp+Z38O3Uw8v8Qp3FmIs7Xms3JQ85CH+pqQ5T+T1+5lHt1zP+HEvRI1cgEqfbNH/ADKM11g/qvuZ2jtvin6ZhbR3LyLsFD2pq/0Yfqc36Ky+rMss+odXGj3K02XO9KPTQvWemGSNWdMZTzRt+qL+aJlFZ1LsiVUPZmIzxm/+pK3lfT5FazuGmSvjMJTjqnyTXvb+CyiHtqpahU6pR93YpedQ0wxu8KrYkrTiUo3zenormzkV+26tqLX5mo/d/QpeemuGN2Z2NP8Ay7cmKejLH1LKhTc5xgt8pRivV2JtOomWda+Voj5fYKMkkorckkvJaI8Se52+ljqNO3eFUpkiq7jUJESqEI0yUOEwI1QCLVQEKtECuxECUKrFUQKx0mpX9Dp4ttZHHza+WKZ+HaDPVeHLYlCt/u/+qcucIv1Wn2RTX1NvL/D0sS7JwwtdTTa4TlH2disTta1fGWcTSzJdJRfz/i5MlZ06hV53tPDx05fpcfZ3+5y5Lbvp6GCuse/lP2HPwNeRtjnpy5o7WVzRkjbSr5KVSXFQdvN6L5sradQvjr5WiFb2cn4XHomUxtuRHe11c1czjtGCeGxF/wAsbeklL7HPmtqYh18Wu4tLz+zJWa8yarZPT0eY3cSBtXB1KuXIrqN21zZzZrxExDt42OZrMt9l4arG8XSqX03Rky1Mtde1cuG8z1D02wtmVe+p1JQyxjLN4mr7nbTzsZ5c9ZrMQvg41ovFrPoGHnzPOmHqxKUpkaW2tZGbVwmSItRBCPNEocZoCPOIEepACLVpkoQ6tICFVw5KEDEYTRl6T42iVMlfKsx8qqDPZiXzsxrpuWVa5dc3S3zIN/ZzxdXJTqT/ACwk/W2hEzqFqRu0QqezNXwSi997meKenRya97XVzVzFwKLb3iinyn8np/B58W3eZev4+OOIbbCnw5o68cuHPC4uauZWdoHei4re5J25pamGa2oiHVxabtMq/YNS0l7EY7L56vQSnbp5m+3JFZlPwWAdWHOL9mcGe+79PT4uOYp21/wcr3hLI/dexSuaYa3wxZZ4fszuz1JPpBKK+5pPJtPpjHEpHtb4TZEIK0Y+92zC1ptO5dNKxWNQsKWDXIptfSVSw5G06S6VMja2khRISt2jJs5TRIjziShwlADlKAQ4zpgcJwCEapTJEedIlCLVpBCHVpEoeaxcMtSa63Xk9T1sFt0h4XIp45Jhg2c7DCUbHwzU5R5poxz28auni08r/wCSj2HLLUt6Fcc9tM8bh6NnQ49NZ7n5FbTqJlald2iFXjMNKcXFI8yJ1O3tTG405bOw86clmi114HVjyQ482KddL2jhqk/gpzl1s0vdms56x93PXjXn7LGh2blPWqkuSvc5MuXynp3YMPhHaVT7I0rpuGvNNxfyMYvMem80i3UrbCbApQ3U435vxP3Ym8z7lEY4j1CzpYK3ArteKu8cIRtbTpHCkbNOkcMNp06xoEbTp1jRI2nTrGmNmm2QhKyaKNGkogc5QJQ5umBzlSA5SogcKlElCPOiShwqUCUItTDkoRauGCHnds4NqcZW3xt6p/8AJ3ca/Uw83mY/qiUVYV8jq83F4M/3R8h5n5aPiMJJuyXA5ORfcxDv4mPxiZQI7AqKWaMW9b2SdylMup7a5MPlHS5pbMqy+GlP1WVfM3nkVhyRxLSnUOzVR/HliuSvJ/QxvyPKNQ6MXFis72s6HZ9Lhc5tuzSdR2Ql+FDZpOp7P6EbPFIhgehHknxd44LoNp8XSOE6EbT4uiwpG06bLDjZpsqA2aZVEbTpsqJGzTZUhtOm3djYZBsSSqzFgMWAxlAw4AaumBzlRJRpylQJRpylhgjTnLBk7NOUsATtGkXFbEU1Zry6Fq316Utji3tA/wAPyWmW/Xcjb+Ic/wDC9t49nJPe0vJXfzKznlaONX7pdHYMY8LvmzK15n23rSKxqEqGy4rgiNrado4Bchs8XRYNciNni3jhFyG0+LosMiNmm6oDadNlSI2abKmNp02UAaZyAMgDIQGUJZygZygMoGMpI3IADAAABiwCwGMoGMgDIEaMgDISGQg0xkGwyE7NGQgZygZygMoSzYBYBYDIAAAAAZAAAAGAMgAAAAAAAAAAAAAAAAAAAAAAAAAAAAAAAAAAAAAAAAAAAAAAAAAAAAAAAAAAAAAAAAAAAAAAAA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14348" y="571480"/>
            <a:ext cx="7643866" cy="3447098"/>
          </a:xfrm>
          <a:prstGeom prst="rect">
            <a:avLst/>
          </a:prstGeom>
          <a:noFill/>
        </p:spPr>
        <p:txBody>
          <a:bodyPr wrap="square" rtlCol="0">
            <a:spAutoFit/>
          </a:bodyPr>
          <a:lstStyle/>
          <a:p>
            <a:r>
              <a:rPr lang="es-ES" sz="2000" b="1" dirty="0">
                <a:latin typeface="Arial" pitchFamily="34" charset="0"/>
                <a:cs typeface="Arial" pitchFamily="34" charset="0"/>
              </a:rPr>
              <a:t>1</a:t>
            </a:r>
            <a:r>
              <a:rPr lang="es-ES" sz="2000" b="1" dirty="0" smtClean="0">
                <a:latin typeface="Arial" pitchFamily="34" charset="0"/>
                <a:cs typeface="Arial" pitchFamily="34" charset="0"/>
              </a:rPr>
              <a:t>. </a:t>
            </a:r>
            <a:r>
              <a:rPr lang="es-ES" sz="2000" b="1" dirty="0">
                <a:latin typeface="Arial" pitchFamily="34" charset="0"/>
                <a:cs typeface="Arial" pitchFamily="34" charset="0"/>
              </a:rPr>
              <a:t>Objetivo de la educación de los jesuitas</a:t>
            </a:r>
            <a:r>
              <a:rPr lang="es-ES" sz="2000" dirty="0" smtClean="0">
                <a:latin typeface="Arial" pitchFamily="34" charset="0"/>
                <a:cs typeface="Arial" pitchFamily="34" charset="0"/>
              </a:rPr>
              <a:t>:</a:t>
            </a:r>
          </a:p>
          <a:p>
            <a:endParaRPr lang="es-ES" sz="2000" dirty="0" smtClean="0">
              <a:latin typeface="Arial" pitchFamily="34" charset="0"/>
              <a:cs typeface="Arial" pitchFamily="34" charset="0"/>
            </a:endParaRPr>
          </a:p>
          <a:p>
            <a:endParaRPr lang="es-ES" sz="2000" b="1" dirty="0" smtClean="0">
              <a:latin typeface="Arial" pitchFamily="34" charset="0"/>
              <a:cs typeface="Arial" pitchFamily="34" charset="0"/>
            </a:endParaRPr>
          </a:p>
          <a:p>
            <a:r>
              <a:rPr lang="es-ES" sz="2000" b="1" dirty="0" smtClean="0">
                <a:latin typeface="Arial" pitchFamily="34" charset="0"/>
                <a:cs typeface="Arial" pitchFamily="34" charset="0"/>
              </a:rPr>
              <a:t> </a:t>
            </a:r>
            <a:r>
              <a:rPr lang="es-ES" sz="2000" dirty="0">
                <a:latin typeface="Arial" pitchFamily="34" charset="0"/>
                <a:cs typeface="Arial" pitchFamily="34" charset="0"/>
              </a:rPr>
              <a:t>“Formar hombres y mujeres para los demás, con los demás”, </a:t>
            </a:r>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 </a:t>
            </a:r>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a:t>
            </a:r>
            <a:r>
              <a:rPr lang="es-ES" sz="2000" dirty="0">
                <a:latin typeface="Arial" pitchFamily="34" charset="0"/>
                <a:cs typeface="Arial" pitchFamily="34" charset="0"/>
              </a:rPr>
              <a:t>En todo amar y servir</a:t>
            </a:r>
            <a:r>
              <a:rPr lang="es-ES" sz="2000" dirty="0" smtClean="0">
                <a:latin typeface="Arial" pitchFamily="34" charset="0"/>
                <a:cs typeface="Arial" pitchFamily="34" charset="0"/>
              </a:rPr>
              <a:t>”.</a:t>
            </a:r>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Formar </a:t>
            </a:r>
            <a:r>
              <a:rPr lang="es-ES" sz="2000" dirty="0">
                <a:latin typeface="Arial" pitchFamily="34" charset="0"/>
                <a:cs typeface="Arial" pitchFamily="34" charset="0"/>
              </a:rPr>
              <a:t>para el compromiso: Formar para comprometerse con  el proyecto iniciado por Jesús de establecer el Reino del Padre en la tierra, reino de justicia, fraternidad e inclusión.   </a:t>
            </a:r>
          </a:p>
          <a:p>
            <a:endParaRPr lang="es-ES" dirty="0"/>
          </a:p>
        </p:txBody>
      </p:sp>
      <p:pic>
        <p:nvPicPr>
          <p:cNvPr id="65538" name="Picture 2" descr="http://www.jesuitasvenezuela.com/jesuitas/wp-content/uploads/logo-jesuitas1.jpg"/>
          <p:cNvPicPr>
            <a:picLocks noChangeAspect="1" noChangeArrowheads="1"/>
          </p:cNvPicPr>
          <p:nvPr/>
        </p:nvPicPr>
        <p:blipFill>
          <a:blip r:embed="rId2" cstate="print"/>
          <a:srcRect/>
          <a:stretch>
            <a:fillRect/>
          </a:stretch>
        </p:blipFill>
        <p:spPr bwMode="auto">
          <a:xfrm>
            <a:off x="5143504" y="3857628"/>
            <a:ext cx="3563799" cy="205261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428604"/>
            <a:ext cx="7429552" cy="3139321"/>
          </a:xfrm>
          <a:prstGeom prst="rect">
            <a:avLst/>
          </a:prstGeom>
          <a:noFill/>
        </p:spPr>
        <p:txBody>
          <a:bodyPr wrap="square" rtlCol="0">
            <a:spAutoFit/>
          </a:bodyPr>
          <a:lstStyle/>
          <a:p>
            <a:pPr algn="just"/>
            <a:r>
              <a:rPr lang="es-ES" sz="2000" b="1" dirty="0" smtClean="0">
                <a:latin typeface="Arial" pitchFamily="34" charset="0"/>
                <a:cs typeface="Arial" pitchFamily="34" charset="0"/>
              </a:rPr>
              <a:t>2</a:t>
            </a:r>
            <a:r>
              <a:rPr lang="es-ES" sz="2000" dirty="0" smtClean="0">
                <a:latin typeface="Arial" pitchFamily="34" charset="0"/>
                <a:cs typeface="Arial" pitchFamily="34" charset="0"/>
              </a:rPr>
              <a:t>. </a:t>
            </a:r>
            <a:r>
              <a:rPr lang="es-ES" sz="2000" b="1" dirty="0" smtClean="0">
                <a:latin typeface="Arial" pitchFamily="34" charset="0"/>
                <a:cs typeface="Arial" pitchFamily="34" charset="0"/>
              </a:rPr>
              <a:t>Necesidad </a:t>
            </a:r>
            <a:r>
              <a:rPr lang="es-ES" sz="2000" b="1" dirty="0">
                <a:latin typeface="Arial" pitchFamily="34" charset="0"/>
                <a:cs typeface="Arial" pitchFamily="34" charset="0"/>
              </a:rPr>
              <a:t>de superar la tentación de decir cosas bonitas en las que todos estamos de acuerdo, pero que no nos interpelan de </a:t>
            </a:r>
            <a:r>
              <a:rPr lang="es-ES" sz="2000" b="1" dirty="0" smtClean="0">
                <a:latin typeface="Arial" pitchFamily="34" charset="0"/>
                <a:cs typeface="Arial" pitchFamily="34" charset="0"/>
              </a:rPr>
              <a:t>verdad</a:t>
            </a:r>
            <a:r>
              <a:rPr lang="es-ES" sz="2000" dirty="0" smtClean="0">
                <a:latin typeface="Arial" pitchFamily="34" charset="0"/>
                <a:cs typeface="Arial" pitchFamily="34" charset="0"/>
              </a:rPr>
              <a:t>.</a:t>
            </a:r>
            <a:endParaRPr lang="es-ES" sz="2000" dirty="0" smtClean="0">
              <a:latin typeface="Arial" pitchFamily="34" charset="0"/>
              <a:cs typeface="Arial" pitchFamily="34" charset="0"/>
            </a:endParaRP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FORMAR </a:t>
            </a:r>
            <a:r>
              <a:rPr lang="es-ES" sz="2000" dirty="0">
                <a:latin typeface="Arial" pitchFamily="34" charset="0"/>
                <a:cs typeface="Arial" pitchFamily="34" charset="0"/>
              </a:rPr>
              <a:t>PARA EL COMPROMISO SOLO SERA POSIBLE SI LOS FORMADORES ESTAMOS COMPROMETIDOS CON LA GESTACIÓN DE PERSONAS LIBRES Y RESPONSABLES,  CIUDADANOS RESPETUOSOS Y  SOLIDARIOS Y CRISTIANOS SEGUIDORES DE  JESÚS Y SU PROYECTO.</a:t>
            </a:r>
          </a:p>
          <a:p>
            <a:endParaRPr lang="es-ES" dirty="0"/>
          </a:p>
        </p:txBody>
      </p:sp>
      <p:pic>
        <p:nvPicPr>
          <p:cNvPr id="64514" name="Picture 2" descr="http://www.mistarjetasyum.com/public/resources/foto_ciudadano.jpg"/>
          <p:cNvPicPr>
            <a:picLocks noChangeAspect="1" noChangeArrowheads="1"/>
          </p:cNvPicPr>
          <p:nvPr/>
        </p:nvPicPr>
        <p:blipFill>
          <a:blip r:embed="rId2"/>
          <a:srcRect/>
          <a:stretch>
            <a:fillRect/>
          </a:stretch>
        </p:blipFill>
        <p:spPr bwMode="auto">
          <a:xfrm>
            <a:off x="1000100" y="3571877"/>
            <a:ext cx="7143800" cy="271464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714356"/>
            <a:ext cx="7429552" cy="2831544"/>
          </a:xfrm>
          <a:prstGeom prst="rect">
            <a:avLst/>
          </a:prstGeom>
          <a:noFill/>
        </p:spPr>
        <p:txBody>
          <a:bodyPr wrap="square" rtlCol="0">
            <a:spAutoFit/>
          </a:bodyPr>
          <a:lstStyle/>
          <a:p>
            <a:r>
              <a:rPr lang="es-ES" sz="2000" b="1" dirty="0">
                <a:latin typeface="Arial" pitchFamily="34" charset="0"/>
                <a:cs typeface="Arial" pitchFamily="34" charset="0"/>
              </a:rPr>
              <a:t>3</a:t>
            </a:r>
            <a:r>
              <a:rPr lang="es-ES" sz="2000" dirty="0" smtClean="0">
                <a:latin typeface="Arial" pitchFamily="34" charset="0"/>
                <a:cs typeface="Arial" pitchFamily="34" charset="0"/>
              </a:rPr>
              <a:t>. </a:t>
            </a:r>
            <a:r>
              <a:rPr lang="es-ES" sz="2000" b="1" dirty="0" smtClean="0">
                <a:latin typeface="Arial" pitchFamily="34" charset="0"/>
                <a:cs typeface="Arial" pitchFamily="34" charset="0"/>
              </a:rPr>
              <a:t>Descubrir </a:t>
            </a:r>
            <a:r>
              <a:rPr lang="es-ES" sz="2000" b="1" dirty="0">
                <a:latin typeface="Arial" pitchFamily="34" charset="0"/>
                <a:cs typeface="Arial" pitchFamily="34" charset="0"/>
              </a:rPr>
              <a:t>en nuestras vidas  las huellas de personas comprometidas,  que nos marcaron</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a:latin typeface="Arial" pitchFamily="34" charset="0"/>
                <a:cs typeface="Arial" pitchFamily="34" charset="0"/>
              </a:rPr>
              <a:t>- No realizaban una tarea, sino una vocación asumida con pasión. </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a:t>
            </a:r>
            <a:r>
              <a:rPr lang="es-ES" sz="2000" dirty="0">
                <a:latin typeface="Arial" pitchFamily="34" charset="0"/>
                <a:cs typeface="Arial" pitchFamily="34" charset="0"/>
              </a:rPr>
              <a:t>No se trataba de un traje, sino de una piel. No era cuestión de horarios y de clases,  sino de vida  </a:t>
            </a:r>
          </a:p>
          <a:p>
            <a:endParaRPr lang="es-ES" dirty="0"/>
          </a:p>
        </p:txBody>
      </p:sp>
      <p:pic>
        <p:nvPicPr>
          <p:cNvPr id="63490" name="Picture 2" descr="http://cdn.larepublica.pe/sites/default/files/imagecache/img_noticia_640x384/imagen/2013/03/16/video-la-presencia-de-los-jesuitas-en-el-peru-un-grupo-con-mucha-influencia.jpg"/>
          <p:cNvPicPr>
            <a:picLocks noChangeAspect="1" noChangeArrowheads="1"/>
          </p:cNvPicPr>
          <p:nvPr/>
        </p:nvPicPr>
        <p:blipFill>
          <a:blip r:embed="rId2"/>
          <a:srcRect/>
          <a:stretch>
            <a:fillRect/>
          </a:stretch>
        </p:blipFill>
        <p:spPr bwMode="auto">
          <a:xfrm>
            <a:off x="2357422" y="3571876"/>
            <a:ext cx="4167174" cy="25003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714356"/>
            <a:ext cx="7858180" cy="3139321"/>
          </a:xfrm>
          <a:prstGeom prst="rect">
            <a:avLst/>
          </a:prstGeom>
          <a:noFill/>
        </p:spPr>
        <p:txBody>
          <a:bodyPr wrap="square" rtlCol="0">
            <a:spAutoFit/>
          </a:bodyPr>
          <a:lstStyle/>
          <a:p>
            <a:r>
              <a:rPr lang="es-ES" sz="2000" dirty="0">
                <a:latin typeface="Arial" pitchFamily="34" charset="0"/>
                <a:cs typeface="Arial" pitchFamily="34" charset="0"/>
              </a:rPr>
              <a:t>-El </a:t>
            </a:r>
            <a:r>
              <a:rPr lang="es-ES" sz="2000" dirty="0" err="1">
                <a:latin typeface="Arial" pitchFamily="34" charset="0"/>
                <a:cs typeface="Arial" pitchFamily="34" charset="0"/>
              </a:rPr>
              <a:t>magis</a:t>
            </a:r>
            <a:r>
              <a:rPr lang="es-ES" sz="2000" dirty="0">
                <a:latin typeface="Arial" pitchFamily="34" charset="0"/>
                <a:cs typeface="Arial" pitchFamily="34" charset="0"/>
              </a:rPr>
              <a:t> no era una proclama o lección aprendida, sino  vida, deseo permanente por superarse, por ir siempre más allá, por ahondar en lo profundo</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a:latin typeface="Arial" pitchFamily="34" charset="0"/>
                <a:cs typeface="Arial" pitchFamily="34" charset="0"/>
              </a:rPr>
              <a:t>¿Estamos realmente comprometidos en impulsar una formación que transforme las personas para transformar el mundo al estilo de Jesús? </a:t>
            </a:r>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a:t>
            </a:r>
            <a:r>
              <a:rPr lang="es-ES" sz="2000" dirty="0">
                <a:latin typeface="Arial" pitchFamily="34" charset="0"/>
                <a:cs typeface="Arial" pitchFamily="34" charset="0"/>
              </a:rPr>
              <a:t>Cómo alimentamos nuestro compromiso de educadores?</a:t>
            </a:r>
          </a:p>
          <a:p>
            <a:endParaRPr lang="es-ES" dirty="0"/>
          </a:p>
        </p:txBody>
      </p:sp>
      <p:pic>
        <p:nvPicPr>
          <p:cNvPr id="62466" name="Picture 2" descr="http://i.livescience.com/images/i/000/026/153/i02/jesus-christ-02.jpg?1333732154"/>
          <p:cNvPicPr>
            <a:picLocks noChangeAspect="1" noChangeArrowheads="1"/>
          </p:cNvPicPr>
          <p:nvPr/>
        </p:nvPicPr>
        <p:blipFill>
          <a:blip r:embed="rId2"/>
          <a:srcRect/>
          <a:stretch>
            <a:fillRect/>
          </a:stretch>
        </p:blipFill>
        <p:spPr bwMode="auto">
          <a:xfrm>
            <a:off x="3214678" y="3857628"/>
            <a:ext cx="2547917" cy="254791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571480"/>
            <a:ext cx="8072494" cy="3754874"/>
          </a:xfrm>
          <a:prstGeom prst="rect">
            <a:avLst/>
          </a:prstGeom>
          <a:noFill/>
        </p:spPr>
        <p:txBody>
          <a:bodyPr wrap="square" rtlCol="0">
            <a:spAutoFit/>
          </a:bodyPr>
          <a:lstStyle/>
          <a:p>
            <a:r>
              <a:rPr lang="es-ES" sz="2000" b="1" dirty="0">
                <a:latin typeface="Arial" pitchFamily="34" charset="0"/>
                <a:cs typeface="Arial" pitchFamily="34" charset="0"/>
              </a:rPr>
              <a:t>4</a:t>
            </a:r>
            <a:r>
              <a:rPr lang="es-ES" sz="2000" dirty="0" smtClean="0">
                <a:latin typeface="Arial" pitchFamily="34" charset="0"/>
                <a:cs typeface="Arial" pitchFamily="34" charset="0"/>
              </a:rPr>
              <a:t>. </a:t>
            </a:r>
            <a:r>
              <a:rPr lang="es-ES" sz="2000" b="1" dirty="0">
                <a:latin typeface="Arial" pitchFamily="34" charset="0"/>
                <a:cs typeface="Arial" pitchFamily="34" charset="0"/>
              </a:rPr>
              <a:t>Educar: </a:t>
            </a:r>
            <a:endParaRPr lang="es-ES" sz="2000" b="1" dirty="0" smtClean="0">
              <a:latin typeface="Arial" pitchFamily="34" charset="0"/>
              <a:cs typeface="Arial" pitchFamily="34" charset="0"/>
            </a:endParaRPr>
          </a:p>
          <a:p>
            <a:endParaRPr lang="es-ES" sz="2000" b="1" dirty="0" smtClean="0">
              <a:latin typeface="Arial" pitchFamily="34" charset="0"/>
              <a:cs typeface="Arial" pitchFamily="34" charset="0"/>
            </a:endParaRPr>
          </a:p>
          <a:p>
            <a:r>
              <a:rPr lang="es-ES" sz="2000" b="1" dirty="0" smtClean="0">
                <a:latin typeface="Arial" pitchFamily="34" charset="0"/>
                <a:cs typeface="Arial" pitchFamily="34" charset="0"/>
              </a:rPr>
              <a:t>Educare</a:t>
            </a:r>
            <a:r>
              <a:rPr lang="es-ES" sz="2000" b="1" dirty="0">
                <a:latin typeface="Arial" pitchFamily="34" charset="0"/>
                <a:cs typeface="Arial" pitchFamily="34" charset="0"/>
              </a:rPr>
              <a:t>, nutrir, alimentar, guiar hacia la plenitud, </a:t>
            </a:r>
            <a:endParaRPr lang="es-ES" sz="2000" b="1"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b="1" dirty="0" err="1" smtClean="0">
                <a:latin typeface="Arial" pitchFamily="34" charset="0"/>
                <a:cs typeface="Arial" pitchFamily="34" charset="0"/>
              </a:rPr>
              <a:t>Educere</a:t>
            </a:r>
            <a:r>
              <a:rPr lang="es-ES" sz="2000" b="1" dirty="0">
                <a:latin typeface="Arial" pitchFamily="34" charset="0"/>
                <a:cs typeface="Arial" pitchFamily="34" charset="0"/>
              </a:rPr>
              <a:t>: sacar de adentro, extraer toda la riqueza de la persona.</a:t>
            </a:r>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Educar </a:t>
            </a:r>
            <a:r>
              <a:rPr lang="es-ES" sz="2000" dirty="0">
                <a:latin typeface="Arial" pitchFamily="34" charset="0"/>
                <a:cs typeface="Arial" pitchFamily="34" charset="0"/>
              </a:rPr>
              <a:t>es despertar personas, ayudarles a desarrollar todas sus potencialidades,  la semilla de sí mismo para alcanzar la plenitud.</a:t>
            </a:r>
          </a:p>
          <a:p>
            <a:endParaRPr lang="es-ES" sz="2000" dirty="0" smtClean="0">
              <a:latin typeface="Arial" pitchFamily="34" charset="0"/>
              <a:cs typeface="Arial" pitchFamily="34" charset="0"/>
            </a:endParaRPr>
          </a:p>
          <a:p>
            <a:r>
              <a:rPr lang="es-ES" sz="2000" dirty="0" smtClean="0">
                <a:latin typeface="Arial" pitchFamily="34" charset="0"/>
                <a:cs typeface="Arial" pitchFamily="34" charset="0"/>
              </a:rPr>
              <a:t>Sócrates</a:t>
            </a:r>
            <a:r>
              <a:rPr lang="es-ES" sz="2000" dirty="0">
                <a:latin typeface="Arial" pitchFamily="34" charset="0"/>
                <a:cs typeface="Arial" pitchFamily="34" charset="0"/>
              </a:rPr>
              <a:t>: </a:t>
            </a:r>
            <a:r>
              <a:rPr lang="es-ES" sz="2000" dirty="0" err="1">
                <a:latin typeface="Arial" pitchFamily="34" charset="0"/>
                <a:cs typeface="Arial" pitchFamily="34" charset="0"/>
              </a:rPr>
              <a:t>Mayeútica</a:t>
            </a:r>
            <a:r>
              <a:rPr lang="es-ES" sz="2000" dirty="0">
                <a:latin typeface="Arial" pitchFamily="34" charset="0"/>
                <a:cs typeface="Arial" pitchFamily="34" charset="0"/>
              </a:rPr>
              <a:t>: Educación partera que ayude a nacer la persona posible.</a:t>
            </a:r>
          </a:p>
          <a:p>
            <a:endParaRPr lang="es-ES" dirty="0"/>
          </a:p>
        </p:txBody>
      </p:sp>
      <p:pic>
        <p:nvPicPr>
          <p:cNvPr id="61442" name="Picture 2" descr="http://www.planetaeducacao.com.br/portal/imagens/artigos/dialogo/Meditando-sobre-educador_01.jpg"/>
          <p:cNvPicPr>
            <a:picLocks noChangeAspect="1" noChangeArrowheads="1"/>
          </p:cNvPicPr>
          <p:nvPr/>
        </p:nvPicPr>
        <p:blipFill>
          <a:blip r:embed="rId2"/>
          <a:srcRect/>
          <a:stretch>
            <a:fillRect/>
          </a:stretch>
        </p:blipFill>
        <p:spPr bwMode="auto">
          <a:xfrm>
            <a:off x="2714612" y="4000504"/>
            <a:ext cx="3543300" cy="236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357166"/>
            <a:ext cx="8072494" cy="3139321"/>
          </a:xfrm>
          <a:prstGeom prst="rect">
            <a:avLst/>
          </a:prstGeom>
          <a:noFill/>
        </p:spPr>
        <p:txBody>
          <a:bodyPr wrap="square" rtlCol="0">
            <a:spAutoFit/>
          </a:bodyPr>
          <a:lstStyle/>
          <a:p>
            <a:r>
              <a:rPr lang="es-ES" sz="2000" dirty="0">
                <a:latin typeface="Arial" pitchFamily="34" charset="0"/>
                <a:cs typeface="Arial" pitchFamily="34" charset="0"/>
              </a:rPr>
              <a:t>Kant. “La educación debe desarrollar en cada individuo toda la perfección de que es  </a:t>
            </a:r>
            <a:r>
              <a:rPr lang="es-ES" sz="2000" dirty="0" smtClean="0">
                <a:latin typeface="Arial" pitchFamily="34" charset="0"/>
                <a:cs typeface="Arial" pitchFamily="34" charset="0"/>
              </a:rPr>
              <a:t>capaz”</a:t>
            </a:r>
          </a:p>
          <a:p>
            <a:endParaRPr lang="es-ES" sz="2000" dirty="0">
              <a:latin typeface="Arial" pitchFamily="34" charset="0"/>
              <a:cs typeface="Arial" pitchFamily="34" charset="0"/>
            </a:endParaRPr>
          </a:p>
          <a:p>
            <a:r>
              <a:rPr lang="es-ES" sz="2000" dirty="0">
                <a:latin typeface="Arial" pitchFamily="34" charset="0"/>
                <a:cs typeface="Arial" pitchFamily="34" charset="0"/>
              </a:rPr>
              <a:t>Montessori: “Educar no es transmitir conocimientos, sino ayudar al descubrimiento del  </a:t>
            </a:r>
            <a:r>
              <a:rPr lang="es-ES" sz="2000" dirty="0" smtClean="0">
                <a:latin typeface="Arial" pitchFamily="34" charset="0"/>
                <a:cs typeface="Arial" pitchFamily="34" charset="0"/>
              </a:rPr>
              <a:t>propio </a:t>
            </a:r>
            <a:r>
              <a:rPr lang="es-ES" sz="2000" dirty="0">
                <a:latin typeface="Arial" pitchFamily="34" charset="0"/>
                <a:cs typeface="Arial" pitchFamily="34" charset="0"/>
              </a:rPr>
              <a:t>ser” </a:t>
            </a:r>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 El educador como partero del alma. Continuar la obra creadora de Dios. Ayudar a nacer el hombre y la mujer posible.  Enseñar a vivir, a convivir y a vivir para los demás.</a:t>
            </a:r>
          </a:p>
          <a:p>
            <a:endParaRPr lang="es-ES" dirty="0"/>
          </a:p>
        </p:txBody>
      </p:sp>
      <p:pic>
        <p:nvPicPr>
          <p:cNvPr id="60418" name="Picture 2" descr="http://nuevotiempo.org/educacion/files/2012/01/Educador-con-E-de-Ejemplo1.jpg"/>
          <p:cNvPicPr>
            <a:picLocks noChangeAspect="1" noChangeArrowheads="1"/>
          </p:cNvPicPr>
          <p:nvPr/>
        </p:nvPicPr>
        <p:blipFill>
          <a:blip r:embed="rId2"/>
          <a:srcRect/>
          <a:stretch>
            <a:fillRect/>
          </a:stretch>
        </p:blipFill>
        <p:spPr bwMode="auto">
          <a:xfrm>
            <a:off x="571472" y="3571876"/>
            <a:ext cx="7866584" cy="27860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0034" y="428604"/>
            <a:ext cx="4000528" cy="5293757"/>
          </a:xfrm>
          <a:prstGeom prst="rect">
            <a:avLst/>
          </a:prstGeom>
          <a:noFill/>
        </p:spPr>
        <p:txBody>
          <a:bodyPr wrap="square" rtlCol="0">
            <a:spAutoFit/>
          </a:bodyPr>
          <a:lstStyle/>
          <a:p>
            <a:r>
              <a:rPr lang="es-ES" sz="2000" b="1" dirty="0" smtClean="0">
                <a:latin typeface="Arial" pitchFamily="34" charset="0"/>
                <a:cs typeface="Arial" pitchFamily="34" charset="0"/>
              </a:rPr>
              <a:t>5. Itinerario </a:t>
            </a:r>
            <a:r>
              <a:rPr lang="es-ES" sz="2000" b="1" dirty="0">
                <a:latin typeface="Arial" pitchFamily="34" charset="0"/>
                <a:cs typeface="Arial" pitchFamily="34" charset="0"/>
              </a:rPr>
              <a:t>formativo</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pPr marL="457200" indent="-457200">
              <a:buAutoNum type="alphaUcParenR"/>
            </a:pPr>
            <a:r>
              <a:rPr lang="es-ES" sz="2000" dirty="0" smtClean="0">
                <a:latin typeface="Arial" pitchFamily="34" charset="0"/>
                <a:cs typeface="Arial" pitchFamily="34" charset="0"/>
              </a:rPr>
              <a:t>Comprometidos </a:t>
            </a:r>
            <a:r>
              <a:rPr lang="es-ES" sz="2000" dirty="0">
                <a:latin typeface="Arial" pitchFamily="34" charset="0"/>
                <a:cs typeface="Arial" pitchFamily="34" charset="0"/>
              </a:rPr>
              <a:t>con </a:t>
            </a:r>
            <a:r>
              <a:rPr lang="es-ES" sz="2000" dirty="0" smtClean="0">
                <a:latin typeface="Arial" pitchFamily="34" charset="0"/>
                <a:cs typeface="Arial" pitchFamily="34" charset="0"/>
              </a:rPr>
              <a:t>la construcción </a:t>
            </a:r>
            <a:r>
              <a:rPr lang="es-ES" sz="2000" dirty="0">
                <a:latin typeface="Arial" pitchFamily="34" charset="0"/>
                <a:cs typeface="Arial" pitchFamily="34" charset="0"/>
              </a:rPr>
              <a:t>del sujeto. La formación de la persona. </a:t>
            </a:r>
            <a:endParaRPr lang="es-ES" sz="2000" dirty="0" smtClean="0">
              <a:latin typeface="Arial" pitchFamily="34" charset="0"/>
              <a:cs typeface="Arial" pitchFamily="34" charset="0"/>
            </a:endParaRPr>
          </a:p>
          <a:p>
            <a:pPr marL="457200" indent="-457200"/>
            <a:endParaRPr lang="es-ES" sz="2000" dirty="0" smtClean="0">
              <a:latin typeface="Arial" pitchFamily="34" charset="0"/>
              <a:cs typeface="Arial" pitchFamily="34" charset="0"/>
            </a:endParaRPr>
          </a:p>
          <a:p>
            <a:pPr marL="457200" indent="-457200"/>
            <a:r>
              <a:rPr lang="es-ES" sz="2000" dirty="0" smtClean="0">
                <a:latin typeface="Arial" pitchFamily="34" charset="0"/>
                <a:cs typeface="Arial" pitchFamily="34" charset="0"/>
              </a:rPr>
              <a:t>Enseñar </a:t>
            </a:r>
            <a:r>
              <a:rPr lang="es-ES" sz="2000" dirty="0">
                <a:latin typeface="Arial" pitchFamily="34" charset="0"/>
                <a:cs typeface="Arial" pitchFamily="34" charset="0"/>
              </a:rPr>
              <a:t>a </a:t>
            </a:r>
            <a:r>
              <a:rPr lang="es-ES" sz="2000" dirty="0" smtClean="0">
                <a:latin typeface="Arial" pitchFamily="34" charset="0"/>
                <a:cs typeface="Arial" pitchFamily="34" charset="0"/>
              </a:rPr>
              <a:t>vivir.</a:t>
            </a:r>
          </a:p>
          <a:p>
            <a:r>
              <a:rPr lang="es-ES" sz="2000" dirty="0" smtClean="0">
                <a:latin typeface="Arial" pitchFamily="34" charset="0"/>
                <a:cs typeface="Arial" pitchFamily="34" charset="0"/>
              </a:rPr>
              <a:t>        </a:t>
            </a:r>
            <a:endParaRPr lang="es-ES" sz="2000" dirty="0">
              <a:latin typeface="Arial" pitchFamily="34" charset="0"/>
              <a:cs typeface="Arial" pitchFamily="34" charset="0"/>
            </a:endParaRPr>
          </a:p>
          <a:p>
            <a:pPr marL="457200" indent="-457200">
              <a:buAutoNum type="alphaUcParenR" startAt="2"/>
            </a:pPr>
            <a:r>
              <a:rPr lang="es-ES" sz="2000" dirty="0" smtClean="0">
                <a:latin typeface="Arial" pitchFamily="34" charset="0"/>
                <a:cs typeface="Arial" pitchFamily="34" charset="0"/>
              </a:rPr>
              <a:t>Comprometidos </a:t>
            </a:r>
            <a:r>
              <a:rPr lang="es-ES" sz="2000" dirty="0">
                <a:latin typeface="Arial" pitchFamily="34" charset="0"/>
                <a:cs typeface="Arial" pitchFamily="34" charset="0"/>
              </a:rPr>
              <a:t>con la </a:t>
            </a:r>
            <a:r>
              <a:rPr lang="es-ES" sz="2000" dirty="0" smtClean="0">
                <a:latin typeface="Arial" pitchFamily="34" charset="0"/>
                <a:cs typeface="Arial" pitchFamily="34" charset="0"/>
              </a:rPr>
              <a:t>  construcción </a:t>
            </a:r>
            <a:r>
              <a:rPr lang="es-ES" sz="2000" dirty="0">
                <a:latin typeface="Arial" pitchFamily="34" charset="0"/>
                <a:cs typeface="Arial" pitchFamily="34" charset="0"/>
              </a:rPr>
              <a:t>de  ciudadanos. </a:t>
            </a:r>
            <a:endParaRPr lang="es-ES" sz="2000" dirty="0" smtClean="0">
              <a:latin typeface="Arial" pitchFamily="34" charset="0"/>
              <a:cs typeface="Arial" pitchFamily="34" charset="0"/>
            </a:endParaRPr>
          </a:p>
          <a:p>
            <a:pPr marL="457200" indent="-457200"/>
            <a:endParaRPr lang="es-ES" sz="2000" dirty="0" smtClean="0">
              <a:latin typeface="Arial" pitchFamily="34" charset="0"/>
              <a:cs typeface="Arial" pitchFamily="34" charset="0"/>
            </a:endParaRPr>
          </a:p>
          <a:p>
            <a:pPr marL="457200" indent="-457200"/>
            <a:r>
              <a:rPr lang="es-ES" sz="2000" dirty="0" smtClean="0">
                <a:latin typeface="Arial" pitchFamily="34" charset="0"/>
                <a:cs typeface="Arial" pitchFamily="34" charset="0"/>
              </a:rPr>
              <a:t>Enseñar </a:t>
            </a:r>
            <a:r>
              <a:rPr lang="es-ES" sz="2000" dirty="0">
                <a:latin typeface="Arial" pitchFamily="34" charset="0"/>
                <a:cs typeface="Arial" pitchFamily="34" charset="0"/>
              </a:rPr>
              <a:t>a convivir</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a:latin typeface="Arial" pitchFamily="34" charset="0"/>
                <a:cs typeface="Arial" pitchFamily="34" charset="0"/>
              </a:rPr>
              <a:t>C) Comprometidos con la compasión: En todo amar y servir. Vivir para los demás </a:t>
            </a:r>
          </a:p>
          <a:p>
            <a:endParaRPr lang="es-ES" dirty="0"/>
          </a:p>
        </p:txBody>
      </p:sp>
      <p:pic>
        <p:nvPicPr>
          <p:cNvPr id="59394" name="Picture 2" descr="http://3.bp.blogspot.com/_RKXT1B7fxo4/SnKKExWPq8I/AAAAAAAAA6s/kwajPqp4Wcc/s400/San+Ignacio.jpg"/>
          <p:cNvPicPr>
            <a:picLocks noChangeAspect="1" noChangeArrowheads="1"/>
          </p:cNvPicPr>
          <p:nvPr/>
        </p:nvPicPr>
        <p:blipFill>
          <a:blip r:embed="rId2"/>
          <a:srcRect/>
          <a:stretch>
            <a:fillRect/>
          </a:stretch>
        </p:blipFill>
        <p:spPr bwMode="auto">
          <a:xfrm>
            <a:off x="5143504" y="745509"/>
            <a:ext cx="3748096" cy="56362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785794"/>
            <a:ext cx="8001056" cy="4985980"/>
          </a:xfrm>
          <a:prstGeom prst="rect">
            <a:avLst/>
          </a:prstGeom>
          <a:noFill/>
        </p:spPr>
        <p:txBody>
          <a:bodyPr wrap="square" rtlCol="0">
            <a:spAutoFit/>
          </a:bodyPr>
          <a:lstStyle/>
          <a:p>
            <a:r>
              <a:rPr lang="es-ES" sz="2000" b="1" dirty="0">
                <a:latin typeface="Arial" pitchFamily="34" charset="0"/>
                <a:cs typeface="Arial" pitchFamily="34" charset="0"/>
              </a:rPr>
              <a:t>6</a:t>
            </a:r>
            <a:r>
              <a:rPr lang="es-ES" sz="2000" b="1" dirty="0" smtClean="0">
                <a:latin typeface="Arial" pitchFamily="34" charset="0"/>
                <a:cs typeface="Arial" pitchFamily="34" charset="0"/>
              </a:rPr>
              <a:t>. </a:t>
            </a:r>
            <a:r>
              <a:rPr lang="es-ES" sz="2000" b="1" dirty="0">
                <a:latin typeface="Arial" pitchFamily="34" charset="0"/>
                <a:cs typeface="Arial" pitchFamily="34" charset="0"/>
              </a:rPr>
              <a:t>La formación del sujeto, de la persona. Enseñar a vivir</a:t>
            </a:r>
            <a:r>
              <a:rPr lang="es-ES" sz="2000" b="1" dirty="0" smtClean="0">
                <a:latin typeface="Arial" pitchFamily="34" charset="0"/>
                <a:cs typeface="Arial" pitchFamily="34" charset="0"/>
              </a:rPr>
              <a:t>.</a:t>
            </a:r>
          </a:p>
          <a:p>
            <a:endParaRPr lang="es-ES" sz="2000" dirty="0">
              <a:latin typeface="Arial" pitchFamily="34" charset="0"/>
              <a:cs typeface="Arial" pitchFamily="34" charset="0"/>
            </a:endParaRPr>
          </a:p>
          <a:p>
            <a:pPr>
              <a:buFontTx/>
              <a:buChar char="-"/>
            </a:pPr>
            <a:r>
              <a:rPr lang="es-ES" sz="2000" dirty="0" smtClean="0">
                <a:latin typeface="Arial" pitchFamily="34" charset="0"/>
                <a:cs typeface="Arial" pitchFamily="34" charset="0"/>
              </a:rPr>
              <a:t> La </a:t>
            </a:r>
            <a:r>
              <a:rPr lang="es-ES" sz="2000" dirty="0">
                <a:latin typeface="Arial" pitchFamily="34" charset="0"/>
                <a:cs typeface="Arial" pitchFamily="34" charset="0"/>
              </a:rPr>
              <a:t>vida como don: El inmenso regalo de la vida: Conocerse, aceptarse  y quererse</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pPr>
              <a:buFontTx/>
              <a:buChar char="-"/>
            </a:pPr>
            <a:r>
              <a:rPr lang="es-ES" sz="2000" dirty="0" smtClean="0">
                <a:latin typeface="Arial" pitchFamily="34" charset="0"/>
                <a:cs typeface="Arial" pitchFamily="34" charset="0"/>
              </a:rPr>
              <a:t> La </a:t>
            </a:r>
            <a:r>
              <a:rPr lang="es-ES" sz="2000" dirty="0">
                <a:latin typeface="Arial" pitchFamily="34" charset="0"/>
                <a:cs typeface="Arial" pitchFamily="34" charset="0"/>
              </a:rPr>
              <a:t>vida como tarea y aventura: Nos dieron la vida, pero no nos dieron la vida hecha. La vida es un viaje y cada cual decide su destino. </a:t>
            </a:r>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r>
              <a:rPr lang="es-ES" sz="2000" dirty="0">
                <a:latin typeface="Arial" pitchFamily="34" charset="0"/>
                <a:cs typeface="Arial" pitchFamily="34" charset="0"/>
              </a:rPr>
              <a:t>No se nos enseña a vivir, a planificarnos, a agarrar las riendas de la vida. Somos vividos por los demás</a:t>
            </a:r>
            <a:r>
              <a:rPr lang="es-ES" sz="2000" dirty="0" smtClean="0">
                <a:latin typeface="Arial" pitchFamily="34" charset="0"/>
                <a:cs typeface="Arial" pitchFamily="34" charset="0"/>
              </a:rPr>
              <a:t>.</a:t>
            </a:r>
          </a:p>
          <a:p>
            <a:endParaRPr lang="es-ES" sz="2000" dirty="0">
              <a:latin typeface="Arial" pitchFamily="34" charset="0"/>
              <a:cs typeface="Arial" pitchFamily="34" charset="0"/>
            </a:endParaRPr>
          </a:p>
          <a:p>
            <a:r>
              <a:rPr lang="es-ES" sz="2000" dirty="0">
                <a:latin typeface="Arial" pitchFamily="34" charset="0"/>
                <a:cs typeface="Arial" pitchFamily="34" charset="0"/>
              </a:rPr>
              <a:t> Ser autor, actor y espectador del guión de la propia vida. Cada día como una oportunidad para crecer, para perfeccionarse, para ser y hacerse mejor. </a:t>
            </a:r>
          </a:p>
          <a:p>
            <a:endParaRPr lang="es-E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TotalTime>
  <Words>1394</Words>
  <Application>Microsoft Office PowerPoint</Application>
  <PresentationFormat>Presentación en pantalla (4:3)</PresentationFormat>
  <Paragraphs>118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Civil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Company>Fe y Alegria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 Perez Esclarin</dc:creator>
  <cp:lastModifiedBy>Antonio Perez Esclarin</cp:lastModifiedBy>
  <cp:revision>7</cp:revision>
  <dcterms:created xsi:type="dcterms:W3CDTF">2014-06-01T14:29:54Z</dcterms:created>
  <dcterms:modified xsi:type="dcterms:W3CDTF">2014-06-01T15:29:06Z</dcterms:modified>
</cp:coreProperties>
</file>